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31-Mar-20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31-Mar-20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31-Mar-20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31-Mar-20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31-Mar-20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31-Mar-20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31-Mar-20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31-Mar-20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31-Mar-20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31-Mar-20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31-Mar-20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31-Mar-20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g"/><Relationship Id="rId3" Type="http://schemas.openxmlformats.org/officeDocument/2006/relationships/image" Target="../media/image4.png"/><Relationship Id="rId7" Type="http://schemas.openxmlformats.org/officeDocument/2006/relationships/image" Target="../media/image22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3" Type="http://schemas.openxmlformats.org/officeDocument/2006/relationships/image" Target="../media/image4.png"/><Relationship Id="rId7" Type="http://schemas.openxmlformats.org/officeDocument/2006/relationships/image" Target="../media/image25.jp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9.jp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1.jp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g"/><Relationship Id="rId3" Type="http://schemas.openxmlformats.org/officeDocument/2006/relationships/image" Target="../media/image4.png"/><Relationship Id="rId7" Type="http://schemas.openxmlformats.org/officeDocument/2006/relationships/image" Target="../media/image31.jp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5.jp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g"/><Relationship Id="rId3" Type="http://schemas.openxmlformats.org/officeDocument/2006/relationships/image" Target="../media/image4.png"/><Relationship Id="rId7" Type="http://schemas.openxmlformats.org/officeDocument/2006/relationships/image" Target="../media/image23.jp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42.jp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44.jp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46.jp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48.jp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50.jp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52.jp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54.jp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56.jp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58.jp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0.jp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0.jp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3.jp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2.jp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8.jp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1.jp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4.jp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g"/><Relationship Id="rId3" Type="http://schemas.openxmlformats.org/officeDocument/2006/relationships/image" Target="../media/image4.png"/><Relationship Id="rId7" Type="http://schemas.openxmlformats.org/officeDocument/2006/relationships/image" Target="../media/image76.jp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image" Target="../media/image4.png"/><Relationship Id="rId7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4.jpg"/><Relationship Id="rId4" Type="http://schemas.openxmlformats.org/officeDocument/2006/relationships/image" Target="../media/image5.png"/><Relationship Id="rId9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By</a:t>
            </a:r>
            <a:br>
              <a:rPr lang="en-US" dirty="0" smtClean="0"/>
            </a:br>
            <a:r>
              <a:rPr lang="en-US" dirty="0" err="1" smtClean="0"/>
              <a:t>Arslan</a:t>
            </a:r>
            <a:r>
              <a:rPr lang="en-US" dirty="0" smtClean="0"/>
              <a:t> Mustafa</a:t>
            </a:r>
            <a:endParaRPr lang="en-US" dirty="0"/>
          </a:p>
        </p:txBody>
      </p:sp>
      <p:sp>
        <p:nvSpPr>
          <p:cNvPr id="4" name="object 10"/>
          <p:cNvSpPr>
            <a:spLocks noGrp="1"/>
          </p:cNvSpPr>
          <p:nvPr>
            <p:ph idx="1"/>
          </p:nvPr>
        </p:nvSpPr>
        <p:spPr>
          <a:xfrm>
            <a:off x="685800" y="2133600"/>
            <a:ext cx="8229600" cy="43891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72459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828" y="0"/>
            <a:ext cx="9145905" cy="6858000"/>
            <a:chOff x="-828" y="0"/>
            <a:chExt cx="9145905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223"/>
              <a:ext cx="9143999" cy="10287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401357" y="0"/>
              <a:ext cx="4742641" cy="59994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9088207" cy="10205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-828" y="52323"/>
              <a:ext cx="9145590" cy="90182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35940" y="721309"/>
            <a:ext cx="179451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0" spc="-730" dirty="0" smtClean="0">
                <a:solidFill>
                  <a:srgbClr val="0AD0D9"/>
                </a:solidFill>
                <a:latin typeface="Arial"/>
                <a:cs typeface="Arial"/>
              </a:rPr>
              <a:t> </a:t>
            </a:r>
            <a:r>
              <a:rPr sz="3200" spc="25" dirty="0">
                <a:latin typeface="Times New Roman"/>
                <a:cs typeface="Times New Roman"/>
              </a:rPr>
              <a:t>Enuresis</a:t>
            </a:r>
            <a:endParaRPr sz="3200" dirty="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35940" y="3867353"/>
            <a:ext cx="315912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85" dirty="0" smtClean="0">
                <a:latin typeface="Times New Roman"/>
                <a:cs typeface="Times New Roman"/>
              </a:rPr>
              <a:t>Somnambulism</a:t>
            </a:r>
            <a:r>
              <a:rPr sz="2800" spc="85" dirty="0">
                <a:latin typeface="Times New Roman"/>
                <a:cs typeface="Times New Roman"/>
              </a:rPr>
              <a:t>.</a:t>
            </a:r>
            <a:endParaRPr sz="2800" dirty="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571500" y="1499616"/>
            <a:ext cx="5358384" cy="214426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43127" y="4357115"/>
            <a:ext cx="3142488" cy="231648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306861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828" y="0"/>
            <a:ext cx="9145905" cy="6858000"/>
            <a:chOff x="-828" y="0"/>
            <a:chExt cx="9145905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223"/>
              <a:ext cx="9143999" cy="10287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401357" y="0"/>
              <a:ext cx="4742641" cy="59994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9088207" cy="10205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-828" y="52323"/>
              <a:ext cx="9145590" cy="90182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35940" y="721309"/>
            <a:ext cx="520573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45" dirty="0" smtClean="0">
                <a:latin typeface="Times New Roman"/>
                <a:cs typeface="Times New Roman"/>
              </a:rPr>
              <a:t>After </a:t>
            </a:r>
            <a:r>
              <a:rPr sz="3200" spc="60" dirty="0">
                <a:latin typeface="Times New Roman"/>
                <a:cs typeface="Times New Roman"/>
              </a:rPr>
              <a:t>effects </a:t>
            </a:r>
            <a:r>
              <a:rPr sz="3200" spc="30" dirty="0">
                <a:latin typeface="Times New Roman"/>
                <a:cs typeface="Times New Roman"/>
              </a:rPr>
              <a:t>of</a:t>
            </a:r>
            <a:r>
              <a:rPr sz="3200" spc="-575" dirty="0">
                <a:latin typeface="Times New Roman"/>
                <a:cs typeface="Times New Roman"/>
              </a:rPr>
              <a:t> </a:t>
            </a:r>
            <a:r>
              <a:rPr sz="3200" spc="50" dirty="0">
                <a:latin typeface="Times New Roman"/>
                <a:cs typeface="Times New Roman"/>
              </a:rPr>
              <a:t>vaccinations.</a:t>
            </a:r>
            <a:endParaRPr sz="3200" dirty="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35940" y="3867353"/>
            <a:ext cx="215201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70" dirty="0" smtClean="0">
                <a:latin typeface="Times New Roman"/>
                <a:cs typeface="Times New Roman"/>
              </a:rPr>
              <a:t>Headache</a:t>
            </a:r>
            <a:r>
              <a:rPr sz="3200" spc="70" dirty="0">
                <a:latin typeface="Times New Roman"/>
                <a:cs typeface="Times New Roman"/>
              </a:rPr>
              <a:t>.</a:t>
            </a:r>
            <a:endParaRPr sz="3200" dirty="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571500" y="1214627"/>
            <a:ext cx="4072128" cy="263347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71500" y="4428743"/>
            <a:ext cx="4072128" cy="242925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185500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828" y="0"/>
            <a:ext cx="9145905" cy="6858000"/>
            <a:chOff x="-828" y="0"/>
            <a:chExt cx="9145905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223"/>
              <a:ext cx="9143999" cy="10287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401357" y="0"/>
              <a:ext cx="4742641" cy="59994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9088207" cy="10205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-828" y="52323"/>
              <a:ext cx="9145590" cy="90182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35940" y="608266"/>
            <a:ext cx="7103745" cy="3263073"/>
          </a:xfrm>
          <a:prstGeom prst="rect">
            <a:avLst/>
          </a:prstGeom>
        </p:spPr>
        <p:txBody>
          <a:bodyPr vert="horz" wrap="square" lIns="0" tIns="122555" rIns="0" bIns="0" rtlCol="0">
            <a:spAutoFit/>
          </a:bodyPr>
          <a:lstStyle/>
          <a:p>
            <a:pPr marL="584200" indent="-571500">
              <a:lnSpc>
                <a:spcPct val="100000"/>
              </a:lnSpc>
              <a:spcBef>
                <a:spcPts val="965"/>
              </a:spcBef>
              <a:buFont typeface="Arial" pitchFamily="34" charset="0"/>
              <a:buChar char="•"/>
            </a:pPr>
            <a:r>
              <a:rPr sz="3600" dirty="0" smtClean="0">
                <a:latin typeface="Times New Roman"/>
                <a:cs typeface="Times New Roman"/>
              </a:rPr>
              <a:t>Fistula</a:t>
            </a:r>
            <a:r>
              <a:rPr sz="3600" dirty="0">
                <a:latin typeface="Times New Roman"/>
                <a:cs typeface="Times New Roman"/>
              </a:rPr>
              <a:t>.</a:t>
            </a:r>
          </a:p>
          <a:p>
            <a:pPr marL="584200" indent="-571500">
              <a:lnSpc>
                <a:spcPct val="100000"/>
              </a:lnSpc>
              <a:spcBef>
                <a:spcPts val="870"/>
              </a:spcBef>
              <a:buFont typeface="Arial" pitchFamily="34" charset="0"/>
              <a:buChar char="•"/>
            </a:pPr>
            <a:r>
              <a:rPr sz="3600" spc="80" dirty="0" smtClean="0">
                <a:latin typeface="Times New Roman"/>
                <a:cs typeface="Times New Roman"/>
              </a:rPr>
              <a:t>Constipation</a:t>
            </a:r>
            <a:r>
              <a:rPr sz="3600" spc="80" dirty="0">
                <a:latin typeface="Times New Roman"/>
                <a:cs typeface="Times New Roman"/>
              </a:rPr>
              <a:t>.</a:t>
            </a:r>
            <a:endParaRPr sz="36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5250" dirty="0">
              <a:latin typeface="Times New Roman"/>
              <a:cs typeface="Times New Roman"/>
            </a:endParaRPr>
          </a:p>
          <a:p>
            <a:pPr marL="286385" marR="5080" indent="-274320">
              <a:lnSpc>
                <a:spcPct val="100000"/>
              </a:lnSpc>
            </a:pPr>
            <a:r>
              <a:rPr sz="3600" b="1" spc="-60" dirty="0">
                <a:solidFill>
                  <a:srgbClr val="FF0000"/>
                </a:solidFill>
                <a:latin typeface="Times New Roman"/>
                <a:cs typeface="Times New Roman"/>
              </a:rPr>
              <a:t>BEING </a:t>
            </a:r>
            <a:r>
              <a:rPr sz="3600" b="1" spc="-190" dirty="0">
                <a:solidFill>
                  <a:srgbClr val="FF0000"/>
                </a:solidFill>
                <a:latin typeface="Times New Roman"/>
                <a:cs typeface="Times New Roman"/>
              </a:rPr>
              <a:t>A POLYCREST </a:t>
            </a:r>
            <a:r>
              <a:rPr sz="3600" b="1" spc="-140" dirty="0">
                <a:solidFill>
                  <a:srgbClr val="FF0000"/>
                </a:solidFill>
                <a:latin typeface="Times New Roman"/>
                <a:cs typeface="Times New Roman"/>
              </a:rPr>
              <a:t>REMEDY </a:t>
            </a:r>
            <a:r>
              <a:rPr sz="3600" b="1" spc="-50" dirty="0">
                <a:solidFill>
                  <a:srgbClr val="FF0000"/>
                </a:solidFill>
                <a:latin typeface="Times New Roman"/>
                <a:cs typeface="Times New Roman"/>
              </a:rPr>
              <a:t>IS  </a:t>
            </a:r>
            <a:r>
              <a:rPr sz="3600" b="1" spc="-200" dirty="0">
                <a:solidFill>
                  <a:srgbClr val="FF0000"/>
                </a:solidFill>
                <a:latin typeface="Times New Roman"/>
                <a:cs typeface="Times New Roman"/>
              </a:rPr>
              <a:t>ACTS </a:t>
            </a:r>
            <a:r>
              <a:rPr sz="3600" b="1" spc="150" dirty="0">
                <a:solidFill>
                  <a:srgbClr val="FF0000"/>
                </a:solidFill>
                <a:latin typeface="Times New Roman"/>
                <a:cs typeface="Times New Roman"/>
              </a:rPr>
              <a:t>ON </a:t>
            </a:r>
            <a:r>
              <a:rPr sz="3600" b="1" spc="-285" dirty="0">
                <a:solidFill>
                  <a:srgbClr val="FF0000"/>
                </a:solidFill>
                <a:latin typeface="Times New Roman"/>
                <a:cs typeface="Times New Roman"/>
              </a:rPr>
              <a:t>ALL </a:t>
            </a:r>
            <a:r>
              <a:rPr sz="3600" b="1" spc="-80" dirty="0">
                <a:solidFill>
                  <a:srgbClr val="FF0000"/>
                </a:solidFill>
                <a:latin typeface="Times New Roman"/>
                <a:cs typeface="Times New Roman"/>
              </a:rPr>
              <a:t>THE</a:t>
            </a:r>
            <a:r>
              <a:rPr sz="36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3600" b="1" spc="-140" dirty="0">
                <a:solidFill>
                  <a:srgbClr val="FF0000"/>
                </a:solidFill>
                <a:latin typeface="Times New Roman"/>
                <a:cs typeface="Times New Roman"/>
              </a:rPr>
              <a:t>SYSTEMS.</a:t>
            </a:r>
            <a:endParaRPr sz="36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659099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828" y="0"/>
            <a:ext cx="9145905" cy="6858000"/>
            <a:chOff x="-828" y="0"/>
            <a:chExt cx="9145905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223"/>
              <a:ext cx="9143999" cy="10287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401357" y="0"/>
              <a:ext cx="4742641" cy="59994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9088207" cy="10205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-828" y="52323"/>
              <a:ext cx="9145590" cy="90182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444500" y="1213707"/>
            <a:ext cx="3975735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4000" dirty="0">
                <a:latin typeface="Times New Roman"/>
                <a:cs typeface="Times New Roman"/>
              </a:rPr>
              <a:t>CONSTITUTION</a:t>
            </a:r>
            <a:endParaRPr sz="4000" dirty="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35940" y="1811272"/>
            <a:ext cx="7106284" cy="3432350"/>
          </a:xfrm>
          <a:prstGeom prst="rect">
            <a:avLst/>
          </a:prstGeom>
        </p:spPr>
        <p:txBody>
          <a:bodyPr vert="horz" wrap="square" lIns="0" tIns="137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85"/>
              </a:spcBef>
            </a:pPr>
            <a:r>
              <a:rPr sz="4000" b="1" u="heavy" spc="-235" dirty="0" smtClean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Times New Roman"/>
                <a:cs typeface="Times New Roman"/>
              </a:rPr>
              <a:t>PHYSICAL</a:t>
            </a:r>
            <a:r>
              <a:rPr sz="4000" b="1" spc="-100" dirty="0" smtClean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4000" b="1" u="heavy" spc="-95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Times New Roman"/>
                <a:cs typeface="Times New Roman"/>
              </a:rPr>
              <a:t>MAKEUP</a:t>
            </a:r>
            <a:r>
              <a:rPr sz="4000" b="1" spc="-95" dirty="0">
                <a:solidFill>
                  <a:srgbClr val="00AF50"/>
                </a:solidFill>
                <a:latin typeface="Times New Roman"/>
                <a:cs typeface="Times New Roman"/>
              </a:rPr>
              <a:t>:</a:t>
            </a:r>
            <a:endParaRPr sz="4000" dirty="0">
              <a:latin typeface="Times New Roman"/>
              <a:cs typeface="Times New Roman"/>
            </a:endParaRPr>
          </a:p>
          <a:p>
            <a:pPr marL="358140" indent="-346075">
              <a:lnSpc>
                <a:spcPct val="100000"/>
              </a:lnSpc>
              <a:spcBef>
                <a:spcPts val="895"/>
              </a:spcBef>
              <a:buClr>
                <a:srgbClr val="0AD0D9"/>
              </a:buClr>
              <a:buSzPct val="91666"/>
              <a:buFont typeface="Wingdings"/>
              <a:buChar char=""/>
              <a:tabLst>
                <a:tab pos="358775" algn="l"/>
              </a:tabLst>
            </a:pPr>
            <a:r>
              <a:rPr sz="3600" spc="130" dirty="0">
                <a:solidFill>
                  <a:srgbClr val="0D0D0D"/>
                </a:solidFill>
                <a:latin typeface="Times New Roman"/>
                <a:cs typeface="Times New Roman"/>
              </a:rPr>
              <a:t>Person </a:t>
            </a:r>
            <a:r>
              <a:rPr sz="3600" spc="150" dirty="0">
                <a:solidFill>
                  <a:srgbClr val="0D0D0D"/>
                </a:solidFill>
                <a:latin typeface="Times New Roman"/>
                <a:cs typeface="Times New Roman"/>
              </a:rPr>
              <a:t>with </a:t>
            </a:r>
            <a:r>
              <a:rPr sz="3600" spc="110" dirty="0">
                <a:solidFill>
                  <a:srgbClr val="0D0D0D"/>
                </a:solidFill>
                <a:latin typeface="Times New Roman"/>
                <a:cs typeface="Times New Roman"/>
              </a:rPr>
              <a:t>light</a:t>
            </a:r>
            <a:r>
              <a:rPr sz="3600" spc="-59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3600" spc="105" dirty="0">
                <a:solidFill>
                  <a:srgbClr val="0D0D0D"/>
                </a:solidFill>
                <a:latin typeface="Times New Roman"/>
                <a:cs typeface="Times New Roman"/>
              </a:rPr>
              <a:t>complexion.</a:t>
            </a:r>
            <a:endParaRPr sz="3600" dirty="0">
              <a:latin typeface="Times New Roman"/>
              <a:cs typeface="Times New Roman"/>
            </a:endParaRPr>
          </a:p>
          <a:p>
            <a:pPr marL="527685" indent="-515620">
              <a:lnSpc>
                <a:spcPct val="100000"/>
              </a:lnSpc>
              <a:spcBef>
                <a:spcPts val="860"/>
              </a:spcBef>
              <a:buClr>
                <a:srgbClr val="0AD0D9"/>
              </a:buClr>
              <a:buSzPct val="91666"/>
              <a:buFont typeface="Wingdings"/>
              <a:buChar char=""/>
              <a:tabLst>
                <a:tab pos="527685" algn="l"/>
                <a:tab pos="528320" algn="l"/>
              </a:tabLst>
            </a:pPr>
            <a:r>
              <a:rPr sz="3600" spc="75" dirty="0">
                <a:solidFill>
                  <a:srgbClr val="0D0D0D"/>
                </a:solidFill>
                <a:latin typeface="Times New Roman"/>
                <a:cs typeface="Times New Roman"/>
              </a:rPr>
              <a:t>Pale</a:t>
            </a:r>
            <a:r>
              <a:rPr sz="3600" spc="-12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3600" spc="35" dirty="0">
                <a:solidFill>
                  <a:srgbClr val="0D0D0D"/>
                </a:solidFill>
                <a:latin typeface="Times New Roman"/>
                <a:cs typeface="Times New Roman"/>
              </a:rPr>
              <a:t>face</a:t>
            </a:r>
            <a:r>
              <a:rPr sz="3600" spc="-17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3600" spc="150" dirty="0">
                <a:solidFill>
                  <a:srgbClr val="0D0D0D"/>
                </a:solidFill>
                <a:latin typeface="Times New Roman"/>
                <a:cs typeface="Times New Roman"/>
              </a:rPr>
              <a:t>with</a:t>
            </a:r>
            <a:r>
              <a:rPr sz="3600" spc="-5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3600" spc="140" dirty="0">
                <a:solidFill>
                  <a:srgbClr val="0D0D0D"/>
                </a:solidFill>
                <a:latin typeface="Times New Roman"/>
                <a:cs typeface="Times New Roman"/>
              </a:rPr>
              <a:t>lean</a:t>
            </a:r>
            <a:r>
              <a:rPr sz="3600" spc="-15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3600" spc="220" dirty="0">
                <a:solidFill>
                  <a:srgbClr val="0D0D0D"/>
                </a:solidFill>
                <a:latin typeface="Times New Roman"/>
                <a:cs typeface="Times New Roman"/>
              </a:rPr>
              <a:t>and</a:t>
            </a:r>
            <a:r>
              <a:rPr sz="3600" spc="-5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3600" spc="215" dirty="0">
                <a:solidFill>
                  <a:srgbClr val="0D0D0D"/>
                </a:solidFill>
                <a:latin typeface="Times New Roman"/>
                <a:cs typeface="Times New Roman"/>
              </a:rPr>
              <a:t>thin</a:t>
            </a:r>
            <a:r>
              <a:rPr sz="3600" spc="-5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3600" spc="25" dirty="0">
                <a:solidFill>
                  <a:srgbClr val="0D0D0D"/>
                </a:solidFill>
                <a:latin typeface="Times New Roman"/>
                <a:cs typeface="Times New Roman"/>
              </a:rPr>
              <a:t>body.</a:t>
            </a:r>
            <a:endParaRPr sz="3600" dirty="0">
              <a:latin typeface="Times New Roman"/>
              <a:cs typeface="Times New Roman"/>
            </a:endParaRPr>
          </a:p>
          <a:p>
            <a:pPr marL="527685" indent="-515620">
              <a:lnSpc>
                <a:spcPct val="100000"/>
              </a:lnSpc>
              <a:spcBef>
                <a:spcPts val="870"/>
              </a:spcBef>
              <a:buClr>
                <a:srgbClr val="0AD0D9"/>
              </a:buClr>
              <a:buSzPct val="91666"/>
              <a:buFont typeface="Wingdings"/>
              <a:buChar char=""/>
              <a:tabLst>
                <a:tab pos="527685" algn="l"/>
                <a:tab pos="528320" algn="l"/>
              </a:tabLst>
            </a:pPr>
            <a:r>
              <a:rPr sz="3600" spc="-15" dirty="0">
                <a:solidFill>
                  <a:srgbClr val="0D0D0D"/>
                </a:solidFill>
                <a:latin typeface="Times New Roman"/>
                <a:cs typeface="Times New Roman"/>
              </a:rPr>
              <a:t>Sickly</a:t>
            </a:r>
            <a:r>
              <a:rPr sz="3600" spc="-15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3600" spc="145" dirty="0">
                <a:solidFill>
                  <a:srgbClr val="0D0D0D"/>
                </a:solidFill>
                <a:latin typeface="Times New Roman"/>
                <a:cs typeface="Times New Roman"/>
              </a:rPr>
              <a:t>appearance</a:t>
            </a:r>
            <a:r>
              <a:rPr sz="3600" spc="-19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3600" spc="150" dirty="0">
                <a:solidFill>
                  <a:srgbClr val="0D0D0D"/>
                </a:solidFill>
                <a:latin typeface="Times New Roman"/>
                <a:cs typeface="Times New Roman"/>
              </a:rPr>
              <a:t>with</a:t>
            </a:r>
            <a:r>
              <a:rPr sz="3600" spc="-14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3600" spc="130" dirty="0">
                <a:solidFill>
                  <a:srgbClr val="0D0D0D"/>
                </a:solidFill>
                <a:latin typeface="Times New Roman"/>
                <a:cs typeface="Times New Roman"/>
              </a:rPr>
              <a:t>dry</a:t>
            </a:r>
            <a:r>
              <a:rPr sz="3600" spc="-15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3600" spc="95" dirty="0">
                <a:solidFill>
                  <a:srgbClr val="0D0D0D"/>
                </a:solidFill>
                <a:latin typeface="Times New Roman"/>
                <a:cs typeface="Times New Roman"/>
              </a:rPr>
              <a:t>skin.</a:t>
            </a:r>
            <a:endParaRPr sz="3600" dirty="0">
              <a:latin typeface="Times New Roman"/>
              <a:cs typeface="Times New Roman"/>
            </a:endParaRPr>
          </a:p>
          <a:p>
            <a:pPr marL="527685" indent="-515620">
              <a:lnSpc>
                <a:spcPct val="100000"/>
              </a:lnSpc>
              <a:spcBef>
                <a:spcPts val="860"/>
              </a:spcBef>
              <a:buClr>
                <a:srgbClr val="0AD0D9"/>
              </a:buClr>
              <a:buSzPct val="91666"/>
              <a:buFont typeface="Wingdings"/>
              <a:buChar char=""/>
              <a:tabLst>
                <a:tab pos="527685" algn="l"/>
                <a:tab pos="528320" algn="l"/>
              </a:tabLst>
            </a:pPr>
            <a:r>
              <a:rPr sz="3600" spc="100" dirty="0">
                <a:solidFill>
                  <a:srgbClr val="0D0D0D"/>
                </a:solidFill>
                <a:latin typeface="Times New Roman"/>
                <a:cs typeface="Times New Roman"/>
              </a:rPr>
              <a:t>Weak </a:t>
            </a:r>
            <a:r>
              <a:rPr sz="3600" spc="220" dirty="0">
                <a:solidFill>
                  <a:srgbClr val="0D0D0D"/>
                </a:solidFill>
                <a:latin typeface="Times New Roman"/>
                <a:cs typeface="Times New Roman"/>
              </a:rPr>
              <a:t>and </a:t>
            </a:r>
            <a:r>
              <a:rPr sz="3600" spc="20" dirty="0">
                <a:solidFill>
                  <a:srgbClr val="0D0D0D"/>
                </a:solidFill>
                <a:latin typeface="Times New Roman"/>
                <a:cs typeface="Times New Roman"/>
              </a:rPr>
              <a:t>lax</a:t>
            </a:r>
            <a:r>
              <a:rPr sz="3600" spc="-55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3600" spc="150" dirty="0">
                <a:solidFill>
                  <a:srgbClr val="0D0D0D"/>
                </a:solidFill>
                <a:latin typeface="Times New Roman"/>
                <a:cs typeface="Times New Roman"/>
              </a:rPr>
              <a:t>musculature.</a:t>
            </a:r>
            <a:endParaRPr sz="3600" dirty="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5858255" y="284988"/>
            <a:ext cx="2740152" cy="250088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826937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828" y="0"/>
            <a:ext cx="9145905" cy="6858000"/>
            <a:chOff x="-828" y="0"/>
            <a:chExt cx="9145905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223"/>
              <a:ext cx="9143999" cy="10287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401357" y="0"/>
              <a:ext cx="4742641" cy="59994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9088207" cy="10205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-828" y="52323"/>
              <a:ext cx="9145590" cy="90182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535940" y="632917"/>
            <a:ext cx="283591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u="heavy" spc="135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Times New Roman"/>
                <a:cs typeface="Times New Roman"/>
              </a:rPr>
              <a:t>Temperament</a:t>
            </a:r>
            <a:r>
              <a:rPr sz="3200" u="none" spc="135" dirty="0">
                <a:solidFill>
                  <a:srgbClr val="00AF50"/>
                </a:solidFill>
                <a:latin typeface="Times New Roman"/>
                <a:cs typeface="Times New Roman"/>
              </a:rPr>
              <a:t>: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35940" y="1124204"/>
            <a:ext cx="5964555" cy="49028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95"/>
              </a:spcBef>
              <a:buClr>
                <a:srgbClr val="0AD0D9"/>
              </a:buClr>
              <a:buSzPct val="91071"/>
              <a:buFont typeface="Wingdings"/>
              <a:buChar char=""/>
              <a:tabLst>
                <a:tab pos="287020" algn="l"/>
              </a:tabLst>
            </a:pPr>
            <a:r>
              <a:rPr sz="2800" spc="95" dirty="0">
                <a:solidFill>
                  <a:srgbClr val="0D0D0D"/>
                </a:solidFill>
                <a:latin typeface="Times New Roman"/>
                <a:cs typeface="Times New Roman"/>
              </a:rPr>
              <a:t>Irritable </a:t>
            </a:r>
            <a:r>
              <a:rPr sz="2800" spc="170" dirty="0">
                <a:solidFill>
                  <a:srgbClr val="0D0D0D"/>
                </a:solidFill>
                <a:latin typeface="Times New Roman"/>
                <a:cs typeface="Times New Roman"/>
              </a:rPr>
              <a:t>and </a:t>
            </a:r>
            <a:r>
              <a:rPr sz="2800" spc="90" dirty="0">
                <a:solidFill>
                  <a:srgbClr val="0D0D0D"/>
                </a:solidFill>
                <a:latin typeface="Times New Roman"/>
                <a:cs typeface="Times New Roman"/>
              </a:rPr>
              <a:t>Sanguine</a:t>
            </a:r>
            <a:r>
              <a:rPr sz="2800" spc="-52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800" spc="145" dirty="0">
                <a:solidFill>
                  <a:srgbClr val="0D0D0D"/>
                </a:solidFill>
                <a:latin typeface="Times New Roman"/>
                <a:cs typeface="Times New Roman"/>
              </a:rPr>
              <a:t>temperament.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Clr>
                <a:srgbClr val="0AD0D9"/>
              </a:buClr>
              <a:buFont typeface="Wingdings"/>
              <a:buChar char=""/>
            </a:pPr>
            <a:endParaRPr sz="29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3200" b="1" u="heavy" spc="114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Times New Roman"/>
                <a:cs typeface="Times New Roman"/>
              </a:rPr>
              <a:t>Thermals</a:t>
            </a:r>
            <a:r>
              <a:rPr sz="3200" b="1" spc="114" dirty="0">
                <a:solidFill>
                  <a:srgbClr val="00AF50"/>
                </a:solidFill>
                <a:latin typeface="Times New Roman"/>
                <a:cs typeface="Times New Roman"/>
              </a:rPr>
              <a:t>:</a:t>
            </a:r>
            <a:endParaRPr sz="32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15"/>
              </a:spcBef>
              <a:buClr>
                <a:srgbClr val="0AD0D9"/>
              </a:buClr>
              <a:buSzPct val="91071"/>
              <a:buFont typeface="Wingdings"/>
              <a:buChar char=""/>
              <a:tabLst>
                <a:tab pos="287020" algn="l"/>
              </a:tabLst>
            </a:pPr>
            <a:r>
              <a:rPr sz="2800" spc="55" dirty="0">
                <a:solidFill>
                  <a:srgbClr val="0D0D0D"/>
                </a:solidFill>
                <a:latin typeface="Times New Roman"/>
                <a:cs typeface="Times New Roman"/>
              </a:rPr>
              <a:t>Extremely</a:t>
            </a:r>
            <a:r>
              <a:rPr sz="2800" spc="-13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800" spc="-15" dirty="0">
                <a:solidFill>
                  <a:srgbClr val="0D0D0D"/>
                </a:solidFill>
                <a:latin typeface="Times New Roman"/>
                <a:cs typeface="Times New Roman"/>
              </a:rPr>
              <a:t>chilly.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Clr>
                <a:srgbClr val="0AD0D9"/>
              </a:buClr>
              <a:buFont typeface="Wingdings"/>
              <a:buChar char=""/>
            </a:pPr>
            <a:endParaRPr sz="29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3200" b="1" u="heavy" spc="105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Times New Roman"/>
                <a:cs typeface="Times New Roman"/>
              </a:rPr>
              <a:t>Miasm</a:t>
            </a:r>
            <a:r>
              <a:rPr sz="3200" b="1" spc="105" dirty="0">
                <a:solidFill>
                  <a:srgbClr val="00AF50"/>
                </a:solidFill>
                <a:latin typeface="Times New Roman"/>
                <a:cs typeface="Times New Roman"/>
              </a:rPr>
              <a:t>:</a:t>
            </a:r>
            <a:endParaRPr sz="32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15"/>
              </a:spcBef>
              <a:buClr>
                <a:srgbClr val="0AD0D9"/>
              </a:buClr>
              <a:buSzPct val="91071"/>
              <a:buFont typeface="Wingdings"/>
              <a:buChar char=""/>
              <a:tabLst>
                <a:tab pos="287020" algn="l"/>
              </a:tabLst>
            </a:pPr>
            <a:r>
              <a:rPr sz="2800" spc="75" dirty="0">
                <a:solidFill>
                  <a:srgbClr val="0D0D0D"/>
                </a:solidFill>
                <a:latin typeface="Times New Roman"/>
                <a:cs typeface="Times New Roman"/>
              </a:rPr>
              <a:t>Trimiasmatic.</a:t>
            </a:r>
            <a:endParaRPr sz="28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5"/>
              </a:spcBef>
              <a:buClr>
                <a:srgbClr val="0AD0D9"/>
              </a:buClr>
              <a:buSzPct val="91071"/>
              <a:buFont typeface="Wingdings"/>
              <a:buChar char=""/>
              <a:tabLst>
                <a:tab pos="287020" algn="l"/>
              </a:tabLst>
            </a:pPr>
            <a:r>
              <a:rPr sz="2800" spc="114" dirty="0">
                <a:solidFill>
                  <a:srgbClr val="0D0D0D"/>
                </a:solidFill>
                <a:latin typeface="Times New Roman"/>
                <a:cs typeface="Times New Roman"/>
              </a:rPr>
              <a:t>Predominantly</a:t>
            </a:r>
            <a:r>
              <a:rPr sz="2800" spc="-114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800" spc="70" dirty="0">
                <a:solidFill>
                  <a:srgbClr val="0D0D0D"/>
                </a:solidFill>
                <a:latin typeface="Times New Roman"/>
                <a:cs typeface="Times New Roman"/>
              </a:rPr>
              <a:t>psoric.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Clr>
                <a:srgbClr val="0AD0D9"/>
              </a:buClr>
              <a:buFont typeface="Wingdings"/>
              <a:buChar char=""/>
            </a:pPr>
            <a:endParaRPr sz="29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3200" b="1" u="heavy" spc="170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Times New Roman"/>
                <a:cs typeface="Times New Roman"/>
              </a:rPr>
              <a:t>Diathesis</a:t>
            </a:r>
            <a:r>
              <a:rPr sz="3200" b="1" spc="170" dirty="0">
                <a:solidFill>
                  <a:srgbClr val="00AF50"/>
                </a:solidFill>
                <a:latin typeface="Times New Roman"/>
                <a:cs typeface="Times New Roman"/>
              </a:rPr>
              <a:t>:</a:t>
            </a:r>
            <a:endParaRPr sz="32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20"/>
              </a:spcBef>
              <a:buClr>
                <a:srgbClr val="0AD0D9"/>
              </a:buClr>
              <a:buSzPct val="91071"/>
              <a:buFont typeface="Wingdings"/>
              <a:buChar char=""/>
              <a:tabLst>
                <a:tab pos="287020" algn="l"/>
              </a:tabLst>
            </a:pPr>
            <a:r>
              <a:rPr sz="2800" spc="60" dirty="0">
                <a:solidFill>
                  <a:srgbClr val="0D0D0D"/>
                </a:solidFill>
                <a:latin typeface="Times New Roman"/>
                <a:cs typeface="Times New Roman"/>
              </a:rPr>
              <a:t>Scrofulous</a:t>
            </a:r>
            <a:r>
              <a:rPr sz="2800" spc="-12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800" spc="85" dirty="0">
                <a:solidFill>
                  <a:srgbClr val="0D0D0D"/>
                </a:solidFill>
                <a:latin typeface="Times New Roman"/>
                <a:cs typeface="Times New Roman"/>
              </a:rPr>
              <a:t>diathesis.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643628" y="1857755"/>
            <a:ext cx="3631691" cy="393954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535690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828" y="0"/>
            <a:ext cx="9145905" cy="6858000"/>
            <a:chOff x="-828" y="0"/>
            <a:chExt cx="9145905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223"/>
              <a:ext cx="9143999" cy="10287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401357" y="0"/>
              <a:ext cx="4742641" cy="59994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9088207" cy="10205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-828" y="52323"/>
              <a:ext cx="9145590" cy="90182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444500" y="1341389"/>
            <a:ext cx="606488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3200" dirty="0">
                <a:latin typeface="Times New Roman"/>
                <a:cs typeface="Times New Roman"/>
              </a:rPr>
              <a:t>CHARACTERISTIC SYMPTOMS</a:t>
            </a:r>
            <a:endParaRPr sz="3200" dirty="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35940" y="1940178"/>
            <a:ext cx="7379334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56285" marR="5080" indent="-744220">
              <a:lnSpc>
                <a:spcPct val="100000"/>
              </a:lnSpc>
              <a:spcBef>
                <a:spcPts val="100"/>
              </a:spcBef>
              <a:tabLst>
                <a:tab pos="756285" algn="l"/>
              </a:tabLst>
            </a:pPr>
            <a:r>
              <a:rPr sz="3400" spc="-305" dirty="0">
                <a:solidFill>
                  <a:srgbClr val="0AD0D9"/>
                </a:solidFill>
                <a:latin typeface="Times New Roman"/>
                <a:cs typeface="Times New Roman"/>
              </a:rPr>
              <a:t>1.	</a:t>
            </a:r>
            <a:r>
              <a:rPr sz="3600" spc="70" dirty="0">
                <a:solidFill>
                  <a:srgbClr val="0D0D0D"/>
                </a:solidFill>
                <a:latin typeface="Times New Roman"/>
                <a:cs typeface="Times New Roman"/>
              </a:rPr>
              <a:t>Highly </a:t>
            </a:r>
            <a:r>
              <a:rPr sz="3600" spc="40" dirty="0">
                <a:solidFill>
                  <a:srgbClr val="0D0D0D"/>
                </a:solidFill>
                <a:latin typeface="Times New Roman"/>
                <a:cs typeface="Times New Roman"/>
              </a:rPr>
              <a:t>chilly </a:t>
            </a:r>
            <a:r>
              <a:rPr sz="3600" spc="125" dirty="0">
                <a:solidFill>
                  <a:srgbClr val="0D0D0D"/>
                </a:solidFill>
                <a:latin typeface="Times New Roman"/>
                <a:cs typeface="Times New Roman"/>
              </a:rPr>
              <a:t>( </a:t>
            </a:r>
            <a:r>
              <a:rPr sz="3600" spc="150" dirty="0">
                <a:solidFill>
                  <a:srgbClr val="0D0D0D"/>
                </a:solidFill>
                <a:latin typeface="Times New Roman"/>
                <a:cs typeface="Times New Roman"/>
              </a:rPr>
              <a:t>Psoronium</a:t>
            </a:r>
            <a:r>
              <a:rPr sz="3600" spc="-52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3600" spc="20" dirty="0">
                <a:solidFill>
                  <a:srgbClr val="0D0D0D"/>
                </a:solidFill>
                <a:latin typeface="Times New Roman"/>
                <a:cs typeface="Times New Roman"/>
              </a:rPr>
              <a:t>, </a:t>
            </a:r>
            <a:r>
              <a:rPr sz="3600" spc="160" dirty="0">
                <a:solidFill>
                  <a:srgbClr val="0D0D0D"/>
                </a:solidFill>
                <a:latin typeface="Times New Roman"/>
                <a:cs typeface="Times New Roman"/>
              </a:rPr>
              <a:t>Hepar  </a:t>
            </a:r>
            <a:r>
              <a:rPr sz="3600" spc="125" dirty="0">
                <a:solidFill>
                  <a:srgbClr val="0D0D0D"/>
                </a:solidFill>
                <a:latin typeface="Times New Roman"/>
                <a:cs typeface="Times New Roman"/>
              </a:rPr>
              <a:t>sulp)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35940" y="4464177"/>
            <a:ext cx="650049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56285" marR="5080" indent="-744220">
              <a:lnSpc>
                <a:spcPct val="100000"/>
              </a:lnSpc>
              <a:spcBef>
                <a:spcPts val="100"/>
              </a:spcBef>
              <a:tabLst>
                <a:tab pos="756285" algn="l"/>
              </a:tabLst>
            </a:pPr>
            <a:r>
              <a:rPr sz="3400" spc="-15" dirty="0">
                <a:solidFill>
                  <a:srgbClr val="0AD0D9"/>
                </a:solidFill>
                <a:latin typeface="Times New Roman"/>
                <a:cs typeface="Times New Roman"/>
              </a:rPr>
              <a:t>2.	</a:t>
            </a:r>
            <a:r>
              <a:rPr sz="3600" spc="35" dirty="0">
                <a:solidFill>
                  <a:srgbClr val="0D0D0D"/>
                </a:solidFill>
                <a:latin typeface="Times New Roman"/>
                <a:cs typeface="Times New Roman"/>
              </a:rPr>
              <a:t>Bad </a:t>
            </a:r>
            <a:r>
              <a:rPr sz="3600" spc="60" dirty="0">
                <a:solidFill>
                  <a:srgbClr val="0D0D0D"/>
                </a:solidFill>
                <a:latin typeface="Times New Roman"/>
                <a:cs typeface="Times New Roman"/>
              </a:rPr>
              <a:t>effects </a:t>
            </a:r>
            <a:r>
              <a:rPr sz="3600" spc="125" dirty="0">
                <a:solidFill>
                  <a:srgbClr val="0D0D0D"/>
                </a:solidFill>
                <a:latin typeface="Times New Roman"/>
                <a:cs typeface="Times New Roman"/>
              </a:rPr>
              <a:t>from</a:t>
            </a:r>
            <a:r>
              <a:rPr sz="3600" spc="-50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3600" spc="105" dirty="0">
                <a:solidFill>
                  <a:srgbClr val="0D0D0D"/>
                </a:solidFill>
                <a:latin typeface="Times New Roman"/>
                <a:cs typeface="Times New Roman"/>
              </a:rPr>
              <a:t>vaccinations  </a:t>
            </a:r>
            <a:r>
              <a:rPr sz="3600" spc="125" dirty="0">
                <a:solidFill>
                  <a:srgbClr val="0D0D0D"/>
                </a:solidFill>
                <a:latin typeface="Times New Roman"/>
                <a:cs typeface="Times New Roman"/>
              </a:rPr>
              <a:t>(Thuja)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428744" y="2570988"/>
            <a:ext cx="3543300" cy="20010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000755" y="5071871"/>
            <a:ext cx="5000244" cy="178612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920187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828" y="0"/>
            <a:ext cx="9145905" cy="6858000"/>
            <a:chOff x="-828" y="0"/>
            <a:chExt cx="9145905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223"/>
              <a:ext cx="9143999" cy="10287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401357" y="0"/>
              <a:ext cx="4742641" cy="59994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9088207" cy="10205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-828" y="52323"/>
              <a:ext cx="9145590" cy="90182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535940" y="724357"/>
            <a:ext cx="708215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756285" marR="5080" indent="-744220">
              <a:lnSpc>
                <a:spcPct val="100000"/>
              </a:lnSpc>
              <a:spcBef>
                <a:spcPts val="95"/>
              </a:spcBef>
              <a:tabLst>
                <a:tab pos="756285" algn="l"/>
                <a:tab pos="5414010" algn="l"/>
              </a:tabLst>
            </a:pPr>
            <a:r>
              <a:rPr sz="2650" b="0" u="none" spc="-50" dirty="0">
                <a:solidFill>
                  <a:srgbClr val="0AD0D9"/>
                </a:solidFill>
                <a:latin typeface="Times New Roman"/>
                <a:cs typeface="Times New Roman"/>
              </a:rPr>
              <a:t>3.	</a:t>
            </a:r>
            <a:r>
              <a:rPr sz="2800" b="0" u="none" spc="-15" dirty="0">
                <a:solidFill>
                  <a:srgbClr val="0D0D0D"/>
                </a:solidFill>
                <a:latin typeface="Times New Roman"/>
                <a:cs typeface="Times New Roman"/>
              </a:rPr>
              <a:t>Every </a:t>
            </a:r>
            <a:r>
              <a:rPr sz="2800" b="0" u="none" spc="80" dirty="0">
                <a:solidFill>
                  <a:srgbClr val="0D0D0D"/>
                </a:solidFill>
                <a:latin typeface="Times New Roman"/>
                <a:cs typeface="Times New Roman"/>
              </a:rPr>
              <a:t>little</a:t>
            </a:r>
            <a:r>
              <a:rPr sz="2800" b="0" u="none" spc="-10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800" b="0" u="none" spc="85" dirty="0">
                <a:solidFill>
                  <a:srgbClr val="0D0D0D"/>
                </a:solidFill>
                <a:latin typeface="Times New Roman"/>
                <a:cs typeface="Times New Roman"/>
              </a:rPr>
              <a:t>injury</a:t>
            </a:r>
            <a:r>
              <a:rPr sz="2800" b="0" u="none" spc="-12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800" b="0" u="none" spc="110" dirty="0">
                <a:solidFill>
                  <a:srgbClr val="0D0D0D"/>
                </a:solidFill>
                <a:latin typeface="Times New Roman"/>
                <a:cs typeface="Times New Roman"/>
              </a:rPr>
              <a:t>suppurates.	</a:t>
            </a:r>
            <a:r>
              <a:rPr sz="2800" b="0" u="none" spc="55" dirty="0">
                <a:solidFill>
                  <a:srgbClr val="0D0D0D"/>
                </a:solidFill>
                <a:latin typeface="Times New Roman"/>
                <a:cs typeface="Times New Roman"/>
              </a:rPr>
              <a:t>(Merc.</a:t>
            </a:r>
            <a:r>
              <a:rPr sz="2800" b="0" u="none" spc="-7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800" b="0" u="none" spc="-5" dirty="0">
                <a:solidFill>
                  <a:srgbClr val="0D0D0D"/>
                </a:solidFill>
                <a:latin typeface="Times New Roman"/>
                <a:cs typeface="Times New Roman"/>
              </a:rPr>
              <a:t>Sol,  </a:t>
            </a:r>
            <a:r>
              <a:rPr sz="2800" b="0" u="none" spc="114" dirty="0">
                <a:solidFill>
                  <a:srgbClr val="0D0D0D"/>
                </a:solidFill>
                <a:latin typeface="Times New Roman"/>
                <a:cs typeface="Times New Roman"/>
              </a:rPr>
              <a:t>Hepar)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35940" y="4736719"/>
            <a:ext cx="662178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756285" algn="l"/>
              </a:tabLst>
            </a:pPr>
            <a:r>
              <a:rPr sz="2650" spc="50" dirty="0">
                <a:solidFill>
                  <a:srgbClr val="0AD0D9"/>
                </a:solidFill>
                <a:latin typeface="Times New Roman"/>
                <a:cs typeface="Times New Roman"/>
              </a:rPr>
              <a:t>4.	</a:t>
            </a:r>
            <a:r>
              <a:rPr sz="2800" u="heavy" spc="-2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WANT </a:t>
            </a:r>
            <a:r>
              <a:rPr sz="2800" u="heavy" spc="8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OF </a:t>
            </a:r>
            <a:r>
              <a:rPr sz="2800" u="heavy" spc="-4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GRIT</a:t>
            </a:r>
            <a:r>
              <a:rPr sz="2800" spc="-4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spc="125" dirty="0">
                <a:solidFill>
                  <a:srgbClr val="0D0D0D"/>
                </a:solidFill>
                <a:latin typeface="Times New Roman"/>
                <a:cs typeface="Times New Roman"/>
              </a:rPr>
              <a:t>,mental </a:t>
            </a:r>
            <a:r>
              <a:rPr sz="2800" spc="170" dirty="0">
                <a:solidFill>
                  <a:srgbClr val="0D0D0D"/>
                </a:solidFill>
                <a:latin typeface="Times New Roman"/>
                <a:cs typeface="Times New Roman"/>
              </a:rPr>
              <a:t>and</a:t>
            </a:r>
            <a:r>
              <a:rPr sz="2800" spc="-38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800" spc="50" dirty="0">
                <a:solidFill>
                  <a:srgbClr val="0D0D0D"/>
                </a:solidFill>
                <a:latin typeface="Times New Roman"/>
                <a:cs typeface="Times New Roman"/>
              </a:rPr>
              <a:t>physical.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143000" y="1929383"/>
            <a:ext cx="5571744" cy="264261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882262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1600200"/>
            <a:ext cx="76962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5. Headache starting from occiput vertex </a:t>
            </a:r>
          </a:p>
          <a:p>
            <a:r>
              <a:rPr lang="en-US" sz="2400" dirty="0"/>
              <a:t>right eye which is &gt; profuse urination and </a:t>
            </a:r>
          </a:p>
          <a:p>
            <a:r>
              <a:rPr lang="en-US" sz="2400" dirty="0"/>
              <a:t>warm wrapping</a:t>
            </a:r>
            <a:r>
              <a:rPr lang="en-US" sz="2400" dirty="0" smtClean="0"/>
              <a:t>.</a:t>
            </a:r>
          </a:p>
          <a:p>
            <a:endParaRPr lang="en-US" sz="2400" dirty="0"/>
          </a:p>
          <a:p>
            <a:r>
              <a:rPr lang="en-US" sz="2400" dirty="0"/>
              <a:t>6. Desire for cold drinks, cold food, </a:t>
            </a:r>
            <a:r>
              <a:rPr lang="en-US" sz="2400" dirty="0" err="1"/>
              <a:t>icecream</a:t>
            </a:r>
            <a:r>
              <a:rPr lang="en-US" sz="2400" dirty="0"/>
              <a:t>.</a:t>
            </a:r>
          </a:p>
        </p:txBody>
      </p:sp>
      <p:sp>
        <p:nvSpPr>
          <p:cNvPr id="3" name="object 16"/>
          <p:cNvSpPr/>
          <p:nvPr/>
        </p:nvSpPr>
        <p:spPr>
          <a:xfrm>
            <a:off x="856488" y="4038600"/>
            <a:ext cx="6858000" cy="253441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142146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81000" y="1371600"/>
            <a:ext cx="6477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7. Want to be </a:t>
            </a:r>
            <a:r>
              <a:rPr lang="en-US" sz="2400" dirty="0" err="1"/>
              <a:t>magnetised</a:t>
            </a:r>
            <a:r>
              <a:rPr lang="en-US" sz="2400" dirty="0"/>
              <a:t> (</a:t>
            </a:r>
            <a:r>
              <a:rPr lang="en-US" sz="2400" dirty="0" err="1"/>
              <a:t>phos</a:t>
            </a:r>
            <a:r>
              <a:rPr lang="en-US" sz="2400" dirty="0" smtClean="0"/>
              <a:t>).</a:t>
            </a:r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8. Offensive sweat from hands, toes, free </a:t>
            </a:r>
          </a:p>
          <a:p>
            <a:r>
              <a:rPr lang="en-US" sz="2400" dirty="0"/>
              <a:t>axillae.</a:t>
            </a:r>
          </a:p>
        </p:txBody>
      </p:sp>
      <p:sp>
        <p:nvSpPr>
          <p:cNvPr id="10" name="object 10"/>
          <p:cNvSpPr/>
          <p:nvPr/>
        </p:nvSpPr>
        <p:spPr>
          <a:xfrm>
            <a:off x="3572255" y="2964181"/>
            <a:ext cx="3214116" cy="374141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72579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828" y="0"/>
            <a:ext cx="9145905" cy="6858000"/>
            <a:chOff x="-828" y="0"/>
            <a:chExt cx="9145905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223"/>
              <a:ext cx="9143999" cy="10287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401357" y="0"/>
              <a:ext cx="4742641" cy="59994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9088207" cy="10205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-828" y="52323"/>
              <a:ext cx="9145590" cy="90182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535940" y="1185163"/>
            <a:ext cx="7942580" cy="100139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756285" marR="5080" indent="-744220">
              <a:lnSpc>
                <a:spcPct val="100000"/>
              </a:lnSpc>
              <a:spcBef>
                <a:spcPts val="105"/>
              </a:spcBef>
              <a:tabLst>
                <a:tab pos="756285" algn="l"/>
              </a:tabLst>
            </a:pPr>
            <a:r>
              <a:rPr sz="3000" b="0" u="none" spc="90" dirty="0">
                <a:solidFill>
                  <a:srgbClr val="0AD0D9"/>
                </a:solidFill>
                <a:latin typeface="Times New Roman"/>
                <a:cs typeface="Times New Roman"/>
              </a:rPr>
              <a:t>9.	</a:t>
            </a:r>
            <a:r>
              <a:rPr sz="3200" b="0" u="none" spc="-40" dirty="0">
                <a:solidFill>
                  <a:srgbClr val="0D0D0D"/>
                </a:solidFill>
                <a:latin typeface="Times New Roman"/>
                <a:cs typeface="Times New Roman"/>
              </a:rPr>
              <a:t>Very</a:t>
            </a:r>
            <a:r>
              <a:rPr sz="3200" b="0" u="none" spc="-13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3200" b="0" u="none" spc="75" dirty="0">
                <a:solidFill>
                  <a:srgbClr val="0D0D0D"/>
                </a:solidFill>
                <a:latin typeface="Times New Roman"/>
                <a:cs typeface="Times New Roman"/>
              </a:rPr>
              <a:t>sensitive</a:t>
            </a:r>
            <a:r>
              <a:rPr sz="3200" b="0" u="none" spc="-10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3200" b="0" u="none" spc="155" dirty="0">
                <a:solidFill>
                  <a:srgbClr val="0D0D0D"/>
                </a:solidFill>
                <a:latin typeface="Times New Roman"/>
                <a:cs typeface="Times New Roman"/>
              </a:rPr>
              <a:t>to</a:t>
            </a:r>
            <a:r>
              <a:rPr sz="3200" b="0" u="none" spc="-15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3200" b="0" u="none" spc="45" dirty="0">
                <a:solidFill>
                  <a:srgbClr val="0D0D0D"/>
                </a:solidFill>
                <a:latin typeface="Times New Roman"/>
                <a:cs typeface="Times New Roman"/>
              </a:rPr>
              <a:t>all</a:t>
            </a:r>
            <a:r>
              <a:rPr sz="3200" b="0" u="none" spc="-1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3200" b="0" u="none" spc="120" dirty="0">
                <a:solidFill>
                  <a:srgbClr val="0D0D0D"/>
                </a:solidFill>
                <a:latin typeface="Times New Roman"/>
                <a:cs typeface="Times New Roman"/>
              </a:rPr>
              <a:t>impression</a:t>
            </a:r>
            <a:r>
              <a:rPr sz="3200" b="0" u="none" spc="-11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3200" b="0" u="none" spc="55" dirty="0">
                <a:solidFill>
                  <a:srgbClr val="0D0D0D"/>
                </a:solidFill>
                <a:latin typeface="Times New Roman"/>
                <a:cs typeface="Times New Roman"/>
              </a:rPr>
              <a:t>especially </a:t>
            </a:r>
            <a:r>
              <a:rPr sz="3200" b="0" u="none" spc="5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3200" b="0" u="none" spc="70" dirty="0">
                <a:solidFill>
                  <a:srgbClr val="FF0000"/>
                </a:solidFill>
                <a:latin typeface="Times New Roman"/>
                <a:cs typeface="Times New Roman"/>
              </a:rPr>
              <a:t>Noise </a:t>
            </a:r>
            <a:r>
              <a:rPr sz="3200" b="0" u="none" spc="200" dirty="0">
                <a:solidFill>
                  <a:srgbClr val="0D0D0D"/>
                </a:solidFill>
                <a:latin typeface="Times New Roman"/>
                <a:cs typeface="Times New Roman"/>
              </a:rPr>
              <a:t>and</a:t>
            </a:r>
            <a:r>
              <a:rPr sz="3200" b="0" u="none" spc="-29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3200" b="0" u="none" spc="70" dirty="0">
                <a:solidFill>
                  <a:srgbClr val="FF0000"/>
                </a:solidFill>
                <a:latin typeface="Times New Roman"/>
                <a:cs typeface="Times New Roman"/>
              </a:rPr>
              <a:t>Anxiousness</a:t>
            </a:r>
            <a:r>
              <a:rPr sz="3200" b="0" u="none" spc="70" dirty="0">
                <a:solidFill>
                  <a:srgbClr val="0D0D0D"/>
                </a:solidFill>
                <a:latin typeface="Times New Roman"/>
                <a:cs typeface="Times New Roman"/>
              </a:rPr>
              <a:t>.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35940" y="3428746"/>
            <a:ext cx="7548880" cy="16846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756285" indent="-744220">
              <a:lnSpc>
                <a:spcPct val="100000"/>
              </a:lnSpc>
              <a:spcBef>
                <a:spcPts val="105"/>
              </a:spcBef>
              <a:buClr>
                <a:srgbClr val="0AD0D9"/>
              </a:buClr>
              <a:buSzPct val="93750"/>
              <a:buAutoNum type="arabicPeriod" startAt="10"/>
              <a:tabLst>
                <a:tab pos="756285" algn="l"/>
                <a:tab pos="756920" algn="l"/>
              </a:tabLst>
            </a:pPr>
            <a:r>
              <a:rPr sz="3200" spc="114" dirty="0">
                <a:solidFill>
                  <a:srgbClr val="0D0D0D"/>
                </a:solidFill>
                <a:latin typeface="Times New Roman"/>
                <a:cs typeface="Times New Roman"/>
              </a:rPr>
              <a:t>Constipates</a:t>
            </a:r>
            <a:r>
              <a:rPr sz="3200" spc="-7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3200" spc="90" dirty="0">
                <a:solidFill>
                  <a:srgbClr val="0D0D0D"/>
                </a:solidFill>
                <a:latin typeface="Times New Roman"/>
                <a:cs typeface="Times New Roman"/>
              </a:rPr>
              <a:t>before</a:t>
            </a:r>
            <a:r>
              <a:rPr sz="3200" spc="-17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3200" spc="200" dirty="0">
                <a:solidFill>
                  <a:srgbClr val="0D0D0D"/>
                </a:solidFill>
                <a:latin typeface="Times New Roman"/>
                <a:cs typeface="Times New Roman"/>
              </a:rPr>
              <a:t>and</a:t>
            </a:r>
            <a:r>
              <a:rPr sz="3200" spc="-11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3200" spc="145" dirty="0">
                <a:solidFill>
                  <a:srgbClr val="0D0D0D"/>
                </a:solidFill>
                <a:latin typeface="Times New Roman"/>
                <a:cs typeface="Times New Roman"/>
              </a:rPr>
              <a:t>during</a:t>
            </a:r>
            <a:r>
              <a:rPr sz="3200" spc="-1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3200" spc="114" dirty="0">
                <a:solidFill>
                  <a:srgbClr val="0D0D0D"/>
                </a:solidFill>
                <a:latin typeface="Times New Roman"/>
                <a:cs typeface="Times New Roman"/>
              </a:rPr>
              <a:t>menses.</a:t>
            </a:r>
            <a:endParaRPr sz="3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Clr>
                <a:srgbClr val="0AD0D9"/>
              </a:buClr>
              <a:buFont typeface="Times New Roman"/>
              <a:buAutoNum type="arabicPeriod" startAt="10"/>
            </a:pPr>
            <a:endParaRPr sz="4650">
              <a:latin typeface="Times New Roman"/>
              <a:cs typeface="Times New Roman"/>
            </a:endParaRPr>
          </a:p>
          <a:p>
            <a:pPr marL="756285" indent="-744220">
              <a:lnSpc>
                <a:spcPct val="100000"/>
              </a:lnSpc>
              <a:buClr>
                <a:srgbClr val="0AD0D9"/>
              </a:buClr>
              <a:buSzPct val="93750"/>
              <a:buAutoNum type="arabicPeriod" startAt="10"/>
              <a:tabLst>
                <a:tab pos="756285" algn="l"/>
                <a:tab pos="756920" algn="l"/>
              </a:tabLst>
            </a:pPr>
            <a:r>
              <a:rPr sz="3200" spc="125" dirty="0">
                <a:solidFill>
                  <a:srgbClr val="0D0D0D"/>
                </a:solidFill>
                <a:latin typeface="Times New Roman"/>
                <a:cs typeface="Times New Roman"/>
              </a:rPr>
              <a:t>Somnambulism.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858511" y="3928871"/>
            <a:ext cx="4000499" cy="278587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430011" y="1857755"/>
            <a:ext cx="3499103" cy="149961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718908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828" y="0"/>
            <a:ext cx="9145590" cy="6858000"/>
            <a:chOff x="-828" y="0"/>
            <a:chExt cx="914559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r>
                <a:rPr lang="en-US" dirty="0" smtClean="0"/>
                <a:t>aa</a:t>
              </a:r>
              <a:endParaRPr dirty="0"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223"/>
              <a:ext cx="9143999" cy="10287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401357" y="0"/>
              <a:ext cx="4742641" cy="59994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9088207" cy="10205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-828" y="52323"/>
              <a:ext cx="9145590" cy="90182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444500" y="1210659"/>
            <a:ext cx="4561840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/>
                <a:cs typeface="Arial"/>
              </a:rPr>
              <a:t>SILICEA </a:t>
            </a:r>
            <a:r>
              <a:rPr lang="en-US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/>
                <a:cs typeface="Arial"/>
              </a:rPr>
              <a:t>TERRA</a:t>
            </a:r>
            <a:endParaRPr sz="4000" dirty="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714755" y="1929383"/>
            <a:ext cx="5439156" cy="438912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346370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1143001"/>
            <a:ext cx="640080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spc="-220" dirty="0" smtClean="0">
                <a:solidFill>
                  <a:srgbClr val="0AD0D9"/>
                </a:solidFill>
              </a:rPr>
              <a:t>12.</a:t>
            </a:r>
            <a:r>
              <a:rPr lang="en-US" sz="4000" spc="-405" dirty="0" smtClean="0">
                <a:solidFill>
                  <a:srgbClr val="0AD0D9"/>
                </a:solidFill>
              </a:rPr>
              <a:t> </a:t>
            </a:r>
            <a:r>
              <a:rPr lang="en-US" sz="2800" spc="135" dirty="0"/>
              <a:t>Intolerance</a:t>
            </a:r>
            <a:r>
              <a:rPr lang="en-US" sz="2800" spc="-125" dirty="0"/>
              <a:t> </a:t>
            </a:r>
            <a:r>
              <a:rPr lang="en-US" sz="2800" spc="180" dirty="0"/>
              <a:t>to</a:t>
            </a:r>
            <a:r>
              <a:rPr lang="en-US" sz="2800" spc="-165" dirty="0"/>
              <a:t> </a:t>
            </a:r>
            <a:r>
              <a:rPr lang="en-US" sz="2800" spc="70" dirty="0"/>
              <a:t>sour,</a:t>
            </a:r>
            <a:r>
              <a:rPr lang="en-US" sz="2800" spc="-95" dirty="0"/>
              <a:t> </a:t>
            </a:r>
            <a:r>
              <a:rPr lang="en-US" sz="2800" spc="145" dirty="0" err="1"/>
              <a:t>corron</a:t>
            </a:r>
            <a:r>
              <a:rPr lang="en-US" sz="2800" spc="-65" dirty="0"/>
              <a:t> </a:t>
            </a:r>
            <a:r>
              <a:rPr lang="en-US" sz="2800" spc="45" dirty="0"/>
              <a:t>like</a:t>
            </a:r>
            <a:r>
              <a:rPr lang="en-US" sz="2800" spc="-155" dirty="0"/>
              <a:t> </a:t>
            </a:r>
            <a:r>
              <a:rPr lang="en-US" sz="2800" spc="190" dirty="0" err="1"/>
              <a:t>odour</a:t>
            </a:r>
            <a:r>
              <a:rPr lang="en-US" sz="2800" spc="190" dirty="0"/>
              <a:t>  </a:t>
            </a:r>
            <a:r>
              <a:rPr lang="en-US" sz="2800" spc="30" dirty="0"/>
              <a:t>of </a:t>
            </a:r>
            <a:r>
              <a:rPr lang="en-US" sz="2800" spc="100" dirty="0"/>
              <a:t>feet </a:t>
            </a:r>
            <a:r>
              <a:rPr lang="en-US" sz="2800" spc="150" dirty="0"/>
              <a:t>with</a:t>
            </a:r>
            <a:r>
              <a:rPr lang="en-US" sz="2800" spc="-350" dirty="0"/>
              <a:t> </a:t>
            </a:r>
            <a:r>
              <a:rPr lang="en-US" sz="2800" spc="135" dirty="0"/>
              <a:t>perspiration.</a:t>
            </a:r>
            <a:endParaRPr lang="en-US" sz="2800" dirty="0"/>
          </a:p>
        </p:txBody>
      </p:sp>
      <p:sp>
        <p:nvSpPr>
          <p:cNvPr id="3" name="object 10"/>
          <p:cNvSpPr/>
          <p:nvPr/>
        </p:nvSpPr>
        <p:spPr>
          <a:xfrm>
            <a:off x="3657600" y="2302556"/>
            <a:ext cx="3742944" cy="21427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541376" y="4800600"/>
            <a:ext cx="31577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800" spc="-254" dirty="0">
                <a:solidFill>
                  <a:srgbClr val="0AD0D9"/>
                </a:solidFill>
                <a:latin typeface="Times New Roman"/>
                <a:cs typeface="Times New Roman"/>
              </a:rPr>
              <a:t>13. </a:t>
            </a:r>
            <a:r>
              <a:rPr lang="en-US" sz="2800" spc="120" dirty="0">
                <a:latin typeface="Times New Roman"/>
                <a:cs typeface="Times New Roman"/>
              </a:rPr>
              <a:t>Distaste </a:t>
            </a:r>
            <a:r>
              <a:rPr lang="en-US" sz="2800" spc="180" dirty="0">
                <a:latin typeface="Times New Roman"/>
                <a:cs typeface="Times New Roman"/>
              </a:rPr>
              <a:t>to</a:t>
            </a:r>
            <a:r>
              <a:rPr lang="en-US" sz="2800" spc="-390" dirty="0">
                <a:latin typeface="Times New Roman"/>
                <a:cs typeface="Times New Roman"/>
              </a:rPr>
              <a:t> </a:t>
            </a:r>
            <a:r>
              <a:rPr lang="en-US" sz="2800" spc="90" dirty="0">
                <a:latin typeface="Times New Roman"/>
                <a:cs typeface="Times New Roman"/>
              </a:rPr>
              <a:t>milk.</a:t>
            </a:r>
            <a:endParaRPr lang="en-US" sz="2800" dirty="0">
              <a:latin typeface="Times New Roman"/>
              <a:cs typeface="Times New Roman"/>
            </a:endParaRPr>
          </a:p>
        </p:txBody>
      </p:sp>
      <p:sp>
        <p:nvSpPr>
          <p:cNvPr id="5" name="object 11"/>
          <p:cNvSpPr/>
          <p:nvPr/>
        </p:nvSpPr>
        <p:spPr>
          <a:xfrm>
            <a:off x="3750148" y="4490258"/>
            <a:ext cx="3142488" cy="20741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729415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1066800"/>
            <a:ext cx="7543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spc="-140" dirty="0">
                <a:solidFill>
                  <a:srgbClr val="0AD0D9"/>
                </a:solidFill>
              </a:rPr>
              <a:t>14. </a:t>
            </a:r>
            <a:r>
              <a:rPr lang="en-US" sz="2400" spc="100" dirty="0"/>
              <a:t>Aliments </a:t>
            </a:r>
            <a:r>
              <a:rPr lang="en-US" sz="2400" spc="75" dirty="0"/>
              <a:t>from: </a:t>
            </a:r>
            <a:r>
              <a:rPr lang="en-US" sz="2400" spc="65" dirty="0"/>
              <a:t>Vaccination, </a:t>
            </a:r>
            <a:r>
              <a:rPr lang="en-US" sz="2400" spc="130" dirty="0"/>
              <a:t>suppressed  </a:t>
            </a:r>
            <a:r>
              <a:rPr lang="en-US" sz="2400" spc="114" dirty="0"/>
              <a:t>menses,</a:t>
            </a:r>
            <a:r>
              <a:rPr lang="en-US" sz="2400" spc="-55" dirty="0"/>
              <a:t> </a:t>
            </a:r>
            <a:r>
              <a:rPr lang="en-US" sz="2400" spc="100" dirty="0"/>
              <a:t>exposure</a:t>
            </a:r>
            <a:r>
              <a:rPr lang="en-US" sz="2400" spc="-105" dirty="0"/>
              <a:t> </a:t>
            </a:r>
            <a:r>
              <a:rPr lang="en-US" sz="2400" spc="155" dirty="0"/>
              <a:t>to</a:t>
            </a:r>
            <a:r>
              <a:rPr lang="en-US" sz="2400" spc="-155" dirty="0"/>
              <a:t> </a:t>
            </a:r>
            <a:r>
              <a:rPr lang="en-US" sz="2400" spc="165" dirty="0"/>
              <a:t>drought</a:t>
            </a:r>
            <a:r>
              <a:rPr lang="en-US" sz="2400" spc="-180" dirty="0"/>
              <a:t> </a:t>
            </a:r>
            <a:r>
              <a:rPr lang="en-US" sz="2400" spc="25" dirty="0"/>
              <a:t>of</a:t>
            </a:r>
            <a:r>
              <a:rPr lang="en-US" sz="2400" spc="-15" dirty="0"/>
              <a:t> </a:t>
            </a:r>
            <a:r>
              <a:rPr lang="en-US" sz="2400" spc="15" dirty="0"/>
              <a:t>air,</a:t>
            </a:r>
            <a:r>
              <a:rPr lang="en-US" sz="2400" spc="-75" dirty="0"/>
              <a:t> </a:t>
            </a:r>
            <a:r>
              <a:rPr lang="en-US" sz="2400" spc="135" dirty="0"/>
              <a:t>chest  </a:t>
            </a:r>
            <a:r>
              <a:rPr lang="en-US" sz="2400" spc="114" dirty="0"/>
              <a:t>complains </a:t>
            </a:r>
            <a:r>
              <a:rPr lang="en-US" sz="2400" spc="25" dirty="0"/>
              <a:t>of </a:t>
            </a:r>
            <a:r>
              <a:rPr lang="en-US" sz="2400" spc="145" dirty="0"/>
              <a:t>stone</a:t>
            </a:r>
            <a:r>
              <a:rPr lang="en-US" sz="2400" spc="-445" dirty="0"/>
              <a:t> </a:t>
            </a:r>
            <a:r>
              <a:rPr lang="en-US" sz="2400" spc="114" dirty="0"/>
              <a:t>cutters.</a:t>
            </a:r>
            <a:endParaRPr lang="en-US" sz="2400" dirty="0"/>
          </a:p>
        </p:txBody>
      </p:sp>
      <p:sp>
        <p:nvSpPr>
          <p:cNvPr id="3" name="Rectangle 2"/>
          <p:cNvSpPr/>
          <p:nvPr/>
        </p:nvSpPr>
        <p:spPr>
          <a:xfrm>
            <a:off x="353291" y="2667001"/>
            <a:ext cx="6324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27685" marR="5080" indent="-515620">
              <a:lnSpc>
                <a:spcPct val="100000"/>
              </a:lnSpc>
              <a:spcBef>
                <a:spcPts val="105"/>
              </a:spcBef>
            </a:pPr>
            <a:r>
              <a:rPr lang="en-US" sz="2400" spc="-200" dirty="0">
                <a:solidFill>
                  <a:srgbClr val="0AD0D9"/>
                </a:solidFill>
                <a:latin typeface="Times New Roman"/>
                <a:cs typeface="Times New Roman"/>
              </a:rPr>
              <a:t>15.</a:t>
            </a:r>
            <a:r>
              <a:rPr lang="en-US" sz="2400" spc="140" dirty="0">
                <a:solidFill>
                  <a:srgbClr val="0AD0D9"/>
                </a:solidFill>
                <a:latin typeface="Times New Roman"/>
                <a:cs typeface="Times New Roman"/>
              </a:rPr>
              <a:t> </a:t>
            </a:r>
            <a:r>
              <a:rPr lang="en-US" sz="2400" spc="100" dirty="0">
                <a:latin typeface="Times New Roman"/>
                <a:cs typeface="Times New Roman"/>
              </a:rPr>
              <a:t>Great</a:t>
            </a:r>
            <a:r>
              <a:rPr lang="en-US" sz="2400" spc="-175" dirty="0">
                <a:latin typeface="Times New Roman"/>
                <a:cs typeface="Times New Roman"/>
              </a:rPr>
              <a:t> </a:t>
            </a:r>
            <a:r>
              <a:rPr lang="en-US" sz="2400" spc="90" dirty="0">
                <a:latin typeface="Times New Roman"/>
                <a:cs typeface="Times New Roman"/>
              </a:rPr>
              <a:t>weariness</a:t>
            </a:r>
            <a:r>
              <a:rPr lang="en-US" sz="2400" spc="-130" dirty="0">
                <a:latin typeface="Times New Roman"/>
                <a:cs typeface="Times New Roman"/>
              </a:rPr>
              <a:t> </a:t>
            </a:r>
            <a:r>
              <a:rPr lang="en-US" sz="2400" spc="200" dirty="0">
                <a:latin typeface="Times New Roman"/>
                <a:cs typeface="Times New Roman"/>
              </a:rPr>
              <a:t>and</a:t>
            </a:r>
            <a:r>
              <a:rPr lang="en-US" sz="2400" spc="-95" dirty="0">
                <a:latin typeface="Times New Roman"/>
                <a:cs typeface="Times New Roman"/>
              </a:rPr>
              <a:t> </a:t>
            </a:r>
            <a:r>
              <a:rPr lang="en-US" sz="2400" spc="70" dirty="0">
                <a:latin typeface="Times New Roman"/>
                <a:cs typeface="Times New Roman"/>
              </a:rPr>
              <a:t>debility;</a:t>
            </a:r>
            <a:r>
              <a:rPr lang="en-US" sz="2400" spc="-80" dirty="0">
                <a:latin typeface="Times New Roman"/>
                <a:cs typeface="Times New Roman"/>
              </a:rPr>
              <a:t> </a:t>
            </a:r>
            <a:r>
              <a:rPr lang="en-US" sz="2400" spc="130" dirty="0">
                <a:latin typeface="Times New Roman"/>
                <a:cs typeface="Times New Roman"/>
              </a:rPr>
              <a:t>wants</a:t>
            </a:r>
            <a:r>
              <a:rPr lang="en-US" sz="2400" spc="-85" dirty="0">
                <a:latin typeface="Times New Roman"/>
                <a:cs typeface="Times New Roman"/>
              </a:rPr>
              <a:t> </a:t>
            </a:r>
            <a:r>
              <a:rPr lang="en-US" sz="2400" spc="160" dirty="0">
                <a:latin typeface="Times New Roman"/>
                <a:cs typeface="Times New Roman"/>
              </a:rPr>
              <a:t>to</a:t>
            </a:r>
            <a:r>
              <a:rPr lang="en-US" sz="2400" spc="-90" dirty="0">
                <a:latin typeface="Times New Roman"/>
                <a:cs typeface="Times New Roman"/>
              </a:rPr>
              <a:t> </a:t>
            </a:r>
            <a:r>
              <a:rPr lang="en-US" sz="2400" spc="45" dirty="0">
                <a:latin typeface="Times New Roman"/>
                <a:cs typeface="Times New Roman"/>
              </a:rPr>
              <a:t>lie  </a:t>
            </a:r>
            <a:r>
              <a:rPr lang="en-US" sz="2400" spc="114" dirty="0">
                <a:latin typeface="Times New Roman"/>
                <a:cs typeface="Times New Roman"/>
              </a:rPr>
              <a:t>down.</a:t>
            </a:r>
            <a:endParaRPr lang="en-US" sz="2400" dirty="0">
              <a:latin typeface="Times New Roman"/>
              <a:cs typeface="Times New Roman"/>
            </a:endParaRPr>
          </a:p>
        </p:txBody>
      </p:sp>
      <p:sp>
        <p:nvSpPr>
          <p:cNvPr id="4" name="object 10"/>
          <p:cNvSpPr/>
          <p:nvPr/>
        </p:nvSpPr>
        <p:spPr>
          <a:xfrm>
            <a:off x="1990344" y="3538728"/>
            <a:ext cx="5858256" cy="33192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091498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828" y="0"/>
            <a:ext cx="9145905" cy="6858000"/>
            <a:chOff x="-828" y="0"/>
            <a:chExt cx="9145905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223"/>
              <a:ext cx="9143999" cy="10287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401357" y="0"/>
              <a:ext cx="4742641" cy="59994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9088207" cy="10205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-828" y="52323"/>
              <a:ext cx="9145590" cy="90182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444500" y="1213707"/>
            <a:ext cx="2508250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4000" dirty="0">
                <a:latin typeface="Times New Roman"/>
                <a:cs typeface="Times New Roman"/>
              </a:rPr>
              <a:t>MENTALS</a:t>
            </a:r>
            <a:endParaRPr sz="4000" dirty="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35940" y="1751838"/>
            <a:ext cx="7693660" cy="1343025"/>
          </a:xfrm>
          <a:prstGeom prst="rect">
            <a:avLst/>
          </a:prstGeom>
        </p:spPr>
        <p:txBody>
          <a:bodyPr vert="horz" wrap="square" lIns="0" tIns="122555" rIns="0" bIns="0" rtlCol="0">
            <a:spAutoFit/>
          </a:bodyPr>
          <a:lstStyle/>
          <a:p>
            <a:pPr marL="755650" indent="-742950">
              <a:lnSpc>
                <a:spcPct val="100000"/>
              </a:lnSpc>
              <a:spcBef>
                <a:spcPts val="965"/>
              </a:spcBef>
              <a:buFont typeface="Arial" pitchFamily="34" charset="0"/>
              <a:buChar char="•"/>
            </a:pPr>
            <a:r>
              <a:rPr sz="3600" spc="-55" dirty="0" smtClean="0">
                <a:latin typeface="Times New Roman"/>
                <a:cs typeface="Times New Roman"/>
              </a:rPr>
              <a:t>Has</a:t>
            </a:r>
            <a:r>
              <a:rPr sz="3600" spc="-165" dirty="0" smtClean="0">
                <a:latin typeface="Times New Roman"/>
                <a:cs typeface="Times New Roman"/>
              </a:rPr>
              <a:t> </a:t>
            </a:r>
            <a:r>
              <a:rPr sz="3600" spc="130" dirty="0">
                <a:latin typeface="Times New Roman"/>
                <a:cs typeface="Times New Roman"/>
              </a:rPr>
              <a:t>a</a:t>
            </a:r>
            <a:r>
              <a:rPr sz="3600" spc="-210" dirty="0">
                <a:latin typeface="Times New Roman"/>
                <a:cs typeface="Times New Roman"/>
              </a:rPr>
              <a:t> </a:t>
            </a:r>
            <a:r>
              <a:rPr sz="3600" spc="35" dirty="0">
                <a:latin typeface="Times New Roman"/>
                <a:cs typeface="Times New Roman"/>
              </a:rPr>
              <a:t>very</a:t>
            </a:r>
            <a:r>
              <a:rPr sz="3600" spc="-145" dirty="0">
                <a:latin typeface="Times New Roman"/>
                <a:cs typeface="Times New Roman"/>
              </a:rPr>
              <a:t> </a:t>
            </a:r>
            <a:r>
              <a:rPr sz="3600" spc="120" dirty="0">
                <a:latin typeface="Times New Roman"/>
                <a:cs typeface="Times New Roman"/>
              </a:rPr>
              <a:t>peculiar</a:t>
            </a:r>
            <a:r>
              <a:rPr sz="3600" spc="-150" dirty="0">
                <a:latin typeface="Times New Roman"/>
                <a:cs typeface="Times New Roman"/>
              </a:rPr>
              <a:t> </a:t>
            </a:r>
            <a:r>
              <a:rPr sz="3600" spc="170" dirty="0">
                <a:latin typeface="Times New Roman"/>
                <a:cs typeface="Times New Roman"/>
              </a:rPr>
              <a:t>mentals</a:t>
            </a:r>
            <a:r>
              <a:rPr sz="3600" spc="-70" dirty="0">
                <a:latin typeface="Times New Roman"/>
                <a:cs typeface="Times New Roman"/>
              </a:rPr>
              <a:t> </a:t>
            </a:r>
            <a:r>
              <a:rPr sz="3600" spc="-515" dirty="0">
                <a:latin typeface="Times New Roman"/>
                <a:cs typeface="Times New Roman"/>
              </a:rPr>
              <a:t>.</a:t>
            </a:r>
            <a:endParaRPr sz="3600" dirty="0">
              <a:latin typeface="Times New Roman"/>
              <a:cs typeface="Times New Roman"/>
            </a:endParaRPr>
          </a:p>
          <a:p>
            <a:pPr marL="584200" indent="-571500">
              <a:lnSpc>
                <a:spcPct val="100000"/>
              </a:lnSpc>
              <a:spcBef>
                <a:spcPts val="865"/>
              </a:spcBef>
              <a:buFont typeface="Arial" pitchFamily="34" charset="0"/>
              <a:buChar char="•"/>
            </a:pPr>
            <a:r>
              <a:rPr sz="3600" spc="65" dirty="0" smtClean="0">
                <a:latin typeface="Times New Roman"/>
                <a:cs typeface="Times New Roman"/>
              </a:rPr>
              <a:t>Patient </a:t>
            </a:r>
            <a:r>
              <a:rPr sz="3600" spc="70" dirty="0">
                <a:latin typeface="Times New Roman"/>
                <a:cs typeface="Times New Roman"/>
              </a:rPr>
              <a:t>lacks</a:t>
            </a:r>
            <a:r>
              <a:rPr sz="3600" spc="-270" dirty="0">
                <a:latin typeface="Times New Roman"/>
                <a:cs typeface="Times New Roman"/>
              </a:rPr>
              <a:t> </a:t>
            </a:r>
            <a:r>
              <a:rPr sz="3600" spc="155" dirty="0">
                <a:latin typeface="Times New Roman"/>
                <a:cs typeface="Times New Roman"/>
              </a:rPr>
              <a:t>stamina.</a:t>
            </a:r>
            <a:endParaRPr sz="3600" dirty="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571244" y="3072383"/>
            <a:ext cx="3928872" cy="357073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860514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828" y="0"/>
            <a:ext cx="9145905" cy="6858000"/>
            <a:chOff x="-828" y="0"/>
            <a:chExt cx="9145905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223"/>
              <a:ext cx="9143999" cy="10287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401357" y="0"/>
              <a:ext cx="4742641" cy="59994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9088207" cy="10205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-828" y="52323"/>
              <a:ext cx="9145590" cy="90182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35940" y="721309"/>
            <a:ext cx="7425055" cy="30505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69265" marR="205740" indent="-457200" algn="just">
              <a:lnSpc>
                <a:spcPct val="100000"/>
              </a:lnSpc>
              <a:spcBef>
                <a:spcPts val="105"/>
              </a:spcBef>
              <a:buClr>
                <a:srgbClr val="0AD0D9"/>
              </a:buClr>
              <a:buSzPct val="93750"/>
              <a:buFont typeface="Arial" pitchFamily="34" charset="0"/>
              <a:buChar char="•"/>
              <a:tabLst>
                <a:tab pos="287020" algn="l"/>
              </a:tabLst>
            </a:pPr>
            <a:r>
              <a:rPr sz="3200" spc="220" dirty="0">
                <a:latin typeface="Times New Roman"/>
                <a:cs typeface="Times New Roman"/>
              </a:rPr>
              <a:t>When</a:t>
            </a:r>
            <a:r>
              <a:rPr sz="3200" spc="-70" dirty="0">
                <a:latin typeface="Times New Roman"/>
                <a:cs typeface="Times New Roman"/>
              </a:rPr>
              <a:t> </a:t>
            </a:r>
            <a:r>
              <a:rPr sz="3200" spc="190" dirty="0">
                <a:latin typeface="Times New Roman"/>
                <a:cs typeface="Times New Roman"/>
              </a:rPr>
              <a:t>mind</a:t>
            </a:r>
            <a:r>
              <a:rPr sz="3200" spc="-10" dirty="0">
                <a:latin typeface="Times New Roman"/>
                <a:cs typeface="Times New Roman"/>
              </a:rPr>
              <a:t> </a:t>
            </a:r>
            <a:r>
              <a:rPr sz="3200" spc="145" dirty="0">
                <a:latin typeface="Times New Roman"/>
                <a:cs typeface="Times New Roman"/>
              </a:rPr>
              <a:t>needs</a:t>
            </a:r>
            <a:r>
              <a:rPr sz="3200" spc="-130" dirty="0">
                <a:latin typeface="Times New Roman"/>
                <a:cs typeface="Times New Roman"/>
              </a:rPr>
              <a:t> </a:t>
            </a:r>
            <a:r>
              <a:rPr sz="3200" spc="45" dirty="0">
                <a:latin typeface="Times New Roman"/>
                <a:cs typeface="Times New Roman"/>
              </a:rPr>
              <a:t>silicea</a:t>
            </a:r>
            <a:r>
              <a:rPr sz="3200" spc="-75" dirty="0">
                <a:latin typeface="Times New Roman"/>
                <a:cs typeface="Times New Roman"/>
              </a:rPr>
              <a:t> </a:t>
            </a:r>
            <a:r>
              <a:rPr sz="3200" spc="125" dirty="0">
                <a:latin typeface="Times New Roman"/>
                <a:cs typeface="Times New Roman"/>
              </a:rPr>
              <a:t>it</a:t>
            </a:r>
            <a:r>
              <a:rPr sz="3200" spc="-80" dirty="0">
                <a:latin typeface="Times New Roman"/>
                <a:cs typeface="Times New Roman"/>
              </a:rPr>
              <a:t> </a:t>
            </a:r>
            <a:r>
              <a:rPr sz="3200" spc="30" dirty="0">
                <a:latin typeface="Times New Roman"/>
                <a:cs typeface="Times New Roman"/>
              </a:rPr>
              <a:t>is</a:t>
            </a:r>
            <a:r>
              <a:rPr sz="3200" spc="-60" dirty="0">
                <a:latin typeface="Times New Roman"/>
                <a:cs typeface="Times New Roman"/>
              </a:rPr>
              <a:t> </a:t>
            </a:r>
            <a:r>
              <a:rPr sz="3200" spc="140" dirty="0">
                <a:latin typeface="Times New Roman"/>
                <a:cs typeface="Times New Roman"/>
              </a:rPr>
              <a:t>in</a:t>
            </a:r>
            <a:r>
              <a:rPr sz="3200" spc="-110" dirty="0">
                <a:latin typeface="Times New Roman"/>
                <a:cs typeface="Times New Roman"/>
              </a:rPr>
              <a:t> </a:t>
            </a:r>
            <a:r>
              <a:rPr sz="3200" spc="140" dirty="0">
                <a:latin typeface="Times New Roman"/>
                <a:cs typeface="Times New Roman"/>
              </a:rPr>
              <a:t>state</a:t>
            </a:r>
            <a:r>
              <a:rPr sz="3200" spc="-165" dirty="0">
                <a:latin typeface="Times New Roman"/>
                <a:cs typeface="Times New Roman"/>
              </a:rPr>
              <a:t> </a:t>
            </a:r>
            <a:r>
              <a:rPr sz="3200" spc="-225" dirty="0">
                <a:latin typeface="Times New Roman"/>
                <a:cs typeface="Times New Roman"/>
              </a:rPr>
              <a:t>of  </a:t>
            </a:r>
            <a:r>
              <a:rPr sz="3200" spc="80" dirty="0">
                <a:latin typeface="Times New Roman"/>
                <a:cs typeface="Times New Roman"/>
              </a:rPr>
              <a:t>weakness,</a:t>
            </a:r>
            <a:r>
              <a:rPr sz="3200" spc="-60" dirty="0">
                <a:latin typeface="Times New Roman"/>
                <a:cs typeface="Times New Roman"/>
              </a:rPr>
              <a:t> </a:t>
            </a:r>
            <a:r>
              <a:rPr sz="3200" spc="160" dirty="0">
                <a:latin typeface="Times New Roman"/>
                <a:cs typeface="Times New Roman"/>
              </a:rPr>
              <a:t>embrassment</a:t>
            </a:r>
            <a:r>
              <a:rPr sz="3200" spc="-50" dirty="0">
                <a:latin typeface="Times New Roman"/>
                <a:cs typeface="Times New Roman"/>
              </a:rPr>
              <a:t> </a:t>
            </a:r>
            <a:r>
              <a:rPr sz="3200" spc="15" dirty="0">
                <a:latin typeface="Times New Roman"/>
                <a:cs typeface="Times New Roman"/>
              </a:rPr>
              <a:t>,</a:t>
            </a:r>
            <a:r>
              <a:rPr sz="3200" spc="-75" dirty="0">
                <a:latin typeface="Times New Roman"/>
                <a:cs typeface="Times New Roman"/>
              </a:rPr>
              <a:t> </a:t>
            </a:r>
            <a:r>
              <a:rPr sz="3200" spc="150" dirty="0">
                <a:latin typeface="Times New Roman"/>
                <a:cs typeface="Times New Roman"/>
              </a:rPr>
              <a:t>dread</a:t>
            </a:r>
            <a:r>
              <a:rPr sz="3200" spc="-55" dirty="0">
                <a:latin typeface="Times New Roman"/>
                <a:cs typeface="Times New Roman"/>
              </a:rPr>
              <a:t> </a:t>
            </a:r>
            <a:r>
              <a:rPr sz="3200" spc="140" dirty="0">
                <a:latin typeface="Times New Roman"/>
                <a:cs typeface="Times New Roman"/>
              </a:rPr>
              <a:t>state</a:t>
            </a:r>
            <a:r>
              <a:rPr sz="3200" spc="-165" dirty="0">
                <a:latin typeface="Times New Roman"/>
                <a:cs typeface="Times New Roman"/>
              </a:rPr>
              <a:t> </a:t>
            </a:r>
            <a:r>
              <a:rPr sz="3200" spc="25" dirty="0">
                <a:latin typeface="Times New Roman"/>
                <a:cs typeface="Times New Roman"/>
              </a:rPr>
              <a:t>of  </a:t>
            </a:r>
            <a:r>
              <a:rPr sz="3200" spc="65" dirty="0">
                <a:latin typeface="Times New Roman"/>
                <a:cs typeface="Times New Roman"/>
              </a:rPr>
              <a:t>yeilding</a:t>
            </a:r>
            <a:r>
              <a:rPr sz="3200" spc="-20" dirty="0">
                <a:latin typeface="Times New Roman"/>
                <a:cs typeface="Times New Roman"/>
              </a:rPr>
              <a:t> </a:t>
            </a:r>
            <a:r>
              <a:rPr sz="3200" spc="15" dirty="0">
                <a:latin typeface="Times New Roman"/>
                <a:cs typeface="Times New Roman"/>
              </a:rPr>
              <a:t>.</a:t>
            </a:r>
            <a:endParaRPr sz="3200" dirty="0">
              <a:latin typeface="Times New Roman"/>
              <a:cs typeface="Times New Roman"/>
            </a:endParaRPr>
          </a:p>
          <a:p>
            <a:pPr marL="469265" marR="5080" indent="-457200">
              <a:lnSpc>
                <a:spcPct val="100000"/>
              </a:lnSpc>
              <a:spcBef>
                <a:spcPts val="770"/>
              </a:spcBef>
              <a:buClr>
                <a:srgbClr val="0AD0D9"/>
              </a:buClr>
              <a:buSzPct val="93750"/>
              <a:buFont typeface="Arial" pitchFamily="34" charset="0"/>
              <a:buChar char="•"/>
              <a:tabLst>
                <a:tab pos="287020" algn="l"/>
              </a:tabLst>
            </a:pPr>
            <a:r>
              <a:rPr sz="3200" spc="50" dirty="0">
                <a:latin typeface="Times New Roman"/>
                <a:cs typeface="Times New Roman"/>
              </a:rPr>
              <a:t>Mostly </a:t>
            </a:r>
            <a:r>
              <a:rPr sz="3200" spc="145" dirty="0">
                <a:latin typeface="Times New Roman"/>
                <a:cs typeface="Times New Roman"/>
              </a:rPr>
              <a:t>found </a:t>
            </a:r>
            <a:r>
              <a:rPr sz="3200" spc="140" dirty="0">
                <a:latin typeface="Times New Roman"/>
                <a:cs typeface="Times New Roman"/>
              </a:rPr>
              <a:t>in </a:t>
            </a:r>
            <a:r>
              <a:rPr sz="3200" spc="95" dirty="0">
                <a:latin typeface="Times New Roman"/>
                <a:cs typeface="Times New Roman"/>
              </a:rPr>
              <a:t>clergyman, </a:t>
            </a:r>
            <a:r>
              <a:rPr sz="3200" spc="55" dirty="0">
                <a:latin typeface="Times New Roman"/>
                <a:cs typeface="Times New Roman"/>
              </a:rPr>
              <a:t>lawyers </a:t>
            </a:r>
            <a:r>
              <a:rPr sz="3200" spc="145" dirty="0">
                <a:latin typeface="Times New Roman"/>
                <a:cs typeface="Times New Roman"/>
              </a:rPr>
              <a:t>or  </a:t>
            </a:r>
            <a:r>
              <a:rPr sz="3200" spc="150" dirty="0">
                <a:latin typeface="Times New Roman"/>
                <a:cs typeface="Times New Roman"/>
              </a:rPr>
              <a:t>person</a:t>
            </a:r>
            <a:r>
              <a:rPr sz="3200" spc="-135" dirty="0">
                <a:latin typeface="Times New Roman"/>
                <a:cs typeface="Times New Roman"/>
              </a:rPr>
              <a:t> </a:t>
            </a:r>
            <a:r>
              <a:rPr sz="3200" spc="125" dirty="0">
                <a:latin typeface="Times New Roman"/>
                <a:cs typeface="Times New Roman"/>
              </a:rPr>
              <a:t>who</a:t>
            </a:r>
            <a:r>
              <a:rPr sz="3200" spc="-100" dirty="0">
                <a:latin typeface="Times New Roman"/>
                <a:cs typeface="Times New Roman"/>
              </a:rPr>
              <a:t> </a:t>
            </a:r>
            <a:r>
              <a:rPr sz="3200" spc="70" dirty="0">
                <a:latin typeface="Times New Roman"/>
                <a:cs typeface="Times New Roman"/>
              </a:rPr>
              <a:t>have</a:t>
            </a:r>
            <a:r>
              <a:rPr sz="3200" spc="-95" dirty="0">
                <a:latin typeface="Times New Roman"/>
                <a:cs typeface="Times New Roman"/>
              </a:rPr>
              <a:t> </a:t>
            </a:r>
            <a:r>
              <a:rPr sz="3200" spc="70" dirty="0">
                <a:latin typeface="Times New Roman"/>
                <a:cs typeface="Times New Roman"/>
              </a:rPr>
              <a:t>have</a:t>
            </a:r>
            <a:r>
              <a:rPr sz="3200" spc="-135" dirty="0">
                <a:latin typeface="Times New Roman"/>
                <a:cs typeface="Times New Roman"/>
              </a:rPr>
              <a:t> </a:t>
            </a:r>
            <a:r>
              <a:rPr sz="3200" spc="200" dirty="0">
                <a:latin typeface="Times New Roman"/>
                <a:cs typeface="Times New Roman"/>
              </a:rPr>
              <a:t>the</a:t>
            </a:r>
            <a:r>
              <a:rPr sz="3200" spc="-95" dirty="0">
                <a:latin typeface="Times New Roman"/>
                <a:cs typeface="Times New Roman"/>
              </a:rPr>
              <a:t> </a:t>
            </a:r>
            <a:r>
              <a:rPr sz="3200" spc="160" dirty="0">
                <a:latin typeface="Times New Roman"/>
                <a:cs typeface="Times New Roman"/>
              </a:rPr>
              <a:t>habit</a:t>
            </a:r>
            <a:r>
              <a:rPr sz="3200" spc="-160" dirty="0">
                <a:latin typeface="Times New Roman"/>
                <a:cs typeface="Times New Roman"/>
              </a:rPr>
              <a:t> </a:t>
            </a:r>
            <a:r>
              <a:rPr sz="3200" spc="25" dirty="0">
                <a:latin typeface="Times New Roman"/>
                <a:cs typeface="Times New Roman"/>
              </a:rPr>
              <a:t>of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110" dirty="0">
                <a:latin typeface="Times New Roman"/>
                <a:cs typeface="Times New Roman"/>
              </a:rPr>
              <a:t>public  </a:t>
            </a:r>
            <a:r>
              <a:rPr sz="3200" spc="130" dirty="0">
                <a:latin typeface="Times New Roman"/>
                <a:cs typeface="Times New Roman"/>
              </a:rPr>
              <a:t>appearance</a:t>
            </a:r>
            <a:r>
              <a:rPr sz="3200" spc="-75" dirty="0">
                <a:latin typeface="Times New Roman"/>
                <a:cs typeface="Times New Roman"/>
              </a:rPr>
              <a:t> </a:t>
            </a:r>
            <a:r>
              <a:rPr sz="3200" spc="15" dirty="0">
                <a:latin typeface="Times New Roman"/>
                <a:cs typeface="Times New Roman"/>
              </a:rPr>
              <a:t>.</a:t>
            </a:r>
            <a:endParaRPr sz="3200" dirty="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928116" y="4000500"/>
            <a:ext cx="6858000" cy="235762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243413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828" y="0"/>
            <a:ext cx="9145905" cy="6858000"/>
            <a:chOff x="-828" y="0"/>
            <a:chExt cx="9145905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223"/>
              <a:ext cx="9143999" cy="10287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401357" y="0"/>
              <a:ext cx="4742641" cy="59994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9088207" cy="10205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-828" y="52323"/>
              <a:ext cx="9145590" cy="90182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35940" y="608266"/>
            <a:ext cx="7835900" cy="2816797"/>
          </a:xfrm>
          <a:prstGeom prst="rect">
            <a:avLst/>
          </a:prstGeom>
        </p:spPr>
        <p:txBody>
          <a:bodyPr vert="horz" wrap="square" lIns="0" tIns="122555" rIns="0" bIns="0" rtlCol="0">
            <a:spAutoFit/>
          </a:bodyPr>
          <a:lstStyle/>
          <a:p>
            <a:pPr marL="584200" indent="-571500">
              <a:lnSpc>
                <a:spcPct val="100000"/>
              </a:lnSpc>
              <a:spcBef>
                <a:spcPts val="965"/>
              </a:spcBef>
              <a:buFont typeface="Arial" pitchFamily="34" charset="0"/>
              <a:buChar char="•"/>
            </a:pPr>
            <a:r>
              <a:rPr sz="3200" spc="-50" dirty="0" smtClean="0">
                <a:latin typeface="Times New Roman"/>
                <a:cs typeface="Times New Roman"/>
              </a:rPr>
              <a:t>Fears</a:t>
            </a:r>
            <a:r>
              <a:rPr sz="3200" spc="-130" dirty="0" smtClean="0">
                <a:latin typeface="Times New Roman"/>
                <a:cs typeface="Times New Roman"/>
              </a:rPr>
              <a:t> </a:t>
            </a:r>
            <a:r>
              <a:rPr sz="3200" spc="235" dirty="0">
                <a:latin typeface="Times New Roman"/>
                <a:cs typeface="Times New Roman"/>
              </a:rPr>
              <a:t>that</a:t>
            </a:r>
            <a:r>
              <a:rPr sz="3200" spc="-80" dirty="0">
                <a:latin typeface="Times New Roman"/>
                <a:cs typeface="Times New Roman"/>
              </a:rPr>
              <a:t> </a:t>
            </a:r>
            <a:r>
              <a:rPr sz="3200" spc="204" dirty="0">
                <a:latin typeface="Times New Roman"/>
                <a:cs typeface="Times New Roman"/>
              </a:rPr>
              <a:t>he</a:t>
            </a:r>
            <a:r>
              <a:rPr sz="3200" spc="-90" dirty="0">
                <a:latin typeface="Times New Roman"/>
                <a:cs typeface="Times New Roman"/>
              </a:rPr>
              <a:t> </a:t>
            </a:r>
            <a:r>
              <a:rPr sz="3200" spc="100" dirty="0">
                <a:latin typeface="Times New Roman"/>
                <a:cs typeface="Times New Roman"/>
              </a:rPr>
              <a:t>may</a:t>
            </a:r>
            <a:r>
              <a:rPr sz="3200" spc="-120" dirty="0">
                <a:latin typeface="Times New Roman"/>
                <a:cs typeface="Times New Roman"/>
              </a:rPr>
              <a:t> </a:t>
            </a:r>
            <a:r>
              <a:rPr sz="3200" spc="20" dirty="0">
                <a:latin typeface="Times New Roman"/>
                <a:cs typeface="Times New Roman"/>
              </a:rPr>
              <a:t>fail.</a:t>
            </a:r>
            <a:endParaRPr sz="3200" dirty="0">
              <a:latin typeface="Times New Roman"/>
              <a:cs typeface="Times New Roman"/>
            </a:endParaRPr>
          </a:p>
          <a:p>
            <a:pPr marL="583565" marR="5080" indent="-571500">
              <a:lnSpc>
                <a:spcPct val="100000"/>
              </a:lnSpc>
              <a:spcBef>
                <a:spcPts val="870"/>
              </a:spcBef>
              <a:buFont typeface="Arial" pitchFamily="34" charset="0"/>
              <a:buChar char="•"/>
              <a:tabLst>
                <a:tab pos="1764030" algn="l"/>
              </a:tabLst>
            </a:pPr>
            <a:r>
              <a:rPr sz="3200" spc="-75" dirty="0" smtClean="0">
                <a:latin typeface="Times New Roman"/>
                <a:cs typeface="Times New Roman"/>
              </a:rPr>
              <a:t>His</a:t>
            </a:r>
            <a:r>
              <a:rPr sz="3200" spc="-60" dirty="0" smtClean="0">
                <a:latin typeface="Times New Roman"/>
                <a:cs typeface="Times New Roman"/>
              </a:rPr>
              <a:t> </a:t>
            </a:r>
            <a:r>
              <a:rPr sz="3200" spc="215" dirty="0">
                <a:latin typeface="Times New Roman"/>
                <a:cs typeface="Times New Roman"/>
              </a:rPr>
              <a:t>mind</a:t>
            </a:r>
            <a:r>
              <a:rPr sz="3200" spc="-95" dirty="0">
                <a:latin typeface="Times New Roman"/>
                <a:cs typeface="Times New Roman"/>
              </a:rPr>
              <a:t> </a:t>
            </a:r>
            <a:r>
              <a:rPr sz="3200" spc="-10" dirty="0">
                <a:latin typeface="Times New Roman"/>
                <a:cs typeface="Times New Roman"/>
              </a:rPr>
              <a:t>won’t</a:t>
            </a:r>
            <a:r>
              <a:rPr sz="3200" spc="-165" dirty="0">
                <a:latin typeface="Times New Roman"/>
                <a:cs typeface="Times New Roman"/>
              </a:rPr>
              <a:t> </a:t>
            </a:r>
            <a:r>
              <a:rPr sz="3200" spc="90" dirty="0">
                <a:latin typeface="Times New Roman"/>
                <a:cs typeface="Times New Roman"/>
              </a:rPr>
              <a:t>work</a:t>
            </a:r>
            <a:r>
              <a:rPr sz="3200" spc="-120" dirty="0">
                <a:latin typeface="Times New Roman"/>
                <a:cs typeface="Times New Roman"/>
              </a:rPr>
              <a:t> </a:t>
            </a:r>
            <a:r>
              <a:rPr sz="3200" spc="220" dirty="0">
                <a:latin typeface="Times New Roman"/>
                <a:cs typeface="Times New Roman"/>
              </a:rPr>
              <a:t>out</a:t>
            </a:r>
            <a:r>
              <a:rPr sz="3200" spc="-70" dirty="0">
                <a:latin typeface="Times New Roman"/>
                <a:cs typeface="Times New Roman"/>
              </a:rPr>
              <a:t> </a:t>
            </a:r>
            <a:r>
              <a:rPr sz="3200" spc="45" dirty="0">
                <a:latin typeface="Times New Roman"/>
                <a:cs typeface="Times New Roman"/>
              </a:rPr>
              <a:t>by</a:t>
            </a:r>
            <a:r>
              <a:rPr sz="3200" spc="-135" dirty="0">
                <a:latin typeface="Times New Roman"/>
                <a:cs typeface="Times New Roman"/>
              </a:rPr>
              <a:t> </a:t>
            </a:r>
            <a:r>
              <a:rPr sz="3200" spc="65" dirty="0">
                <a:latin typeface="Times New Roman"/>
                <a:cs typeface="Times New Roman"/>
              </a:rPr>
              <a:t>prolonged  </a:t>
            </a:r>
            <a:r>
              <a:rPr sz="3200" spc="80" dirty="0">
                <a:latin typeface="Times New Roman"/>
                <a:cs typeface="Times New Roman"/>
              </a:rPr>
              <a:t>efforts	</a:t>
            </a:r>
            <a:r>
              <a:rPr sz="3200" spc="200" dirty="0">
                <a:latin typeface="Times New Roman"/>
                <a:cs typeface="Times New Roman"/>
              </a:rPr>
              <a:t>at </a:t>
            </a:r>
            <a:r>
              <a:rPr sz="3200" spc="185" dirty="0">
                <a:latin typeface="Times New Roman"/>
                <a:cs typeface="Times New Roman"/>
              </a:rPr>
              <a:t>mental</a:t>
            </a:r>
            <a:r>
              <a:rPr sz="3200" spc="-305" dirty="0">
                <a:latin typeface="Times New Roman"/>
                <a:cs typeface="Times New Roman"/>
              </a:rPr>
              <a:t> </a:t>
            </a:r>
            <a:r>
              <a:rPr sz="3200" spc="20" dirty="0">
                <a:latin typeface="Times New Roman"/>
                <a:cs typeface="Times New Roman"/>
              </a:rPr>
              <a:t>level.</a:t>
            </a:r>
            <a:endParaRPr sz="3200" dirty="0">
              <a:latin typeface="Times New Roman"/>
              <a:cs typeface="Times New Roman"/>
            </a:endParaRPr>
          </a:p>
          <a:p>
            <a:pPr marL="583565" marR="78105" indent="-571500">
              <a:lnSpc>
                <a:spcPct val="100000"/>
              </a:lnSpc>
              <a:spcBef>
                <a:spcPts val="865"/>
              </a:spcBef>
              <a:buFont typeface="Arial" pitchFamily="34" charset="0"/>
              <a:buChar char="•"/>
            </a:pPr>
            <a:r>
              <a:rPr sz="3200" spc="70" dirty="0" smtClean="0">
                <a:latin typeface="Times New Roman"/>
                <a:cs typeface="Times New Roman"/>
              </a:rPr>
              <a:t>When</a:t>
            </a:r>
            <a:r>
              <a:rPr sz="3200" spc="-65" dirty="0" smtClean="0">
                <a:latin typeface="Times New Roman"/>
                <a:cs typeface="Times New Roman"/>
              </a:rPr>
              <a:t> </a:t>
            </a:r>
            <a:r>
              <a:rPr sz="3200" spc="85" dirty="0">
                <a:latin typeface="Times New Roman"/>
                <a:cs typeface="Times New Roman"/>
              </a:rPr>
              <a:t>forced</a:t>
            </a:r>
            <a:r>
              <a:rPr sz="3200" spc="-5" dirty="0">
                <a:latin typeface="Times New Roman"/>
                <a:cs typeface="Times New Roman"/>
              </a:rPr>
              <a:t> </a:t>
            </a:r>
            <a:r>
              <a:rPr sz="3200" spc="204" dirty="0">
                <a:latin typeface="Times New Roman"/>
                <a:cs typeface="Times New Roman"/>
              </a:rPr>
              <a:t>he</a:t>
            </a:r>
            <a:r>
              <a:rPr sz="3200" spc="-175" dirty="0">
                <a:latin typeface="Times New Roman"/>
                <a:cs typeface="Times New Roman"/>
              </a:rPr>
              <a:t> </a:t>
            </a:r>
            <a:r>
              <a:rPr sz="3200" spc="65" dirty="0">
                <a:latin typeface="Times New Roman"/>
                <a:cs typeface="Times New Roman"/>
              </a:rPr>
              <a:t>goes</a:t>
            </a:r>
            <a:r>
              <a:rPr sz="3200" spc="-165" dirty="0">
                <a:latin typeface="Times New Roman"/>
                <a:cs typeface="Times New Roman"/>
              </a:rPr>
              <a:t> </a:t>
            </a:r>
            <a:r>
              <a:rPr sz="3200" spc="150" dirty="0">
                <a:latin typeface="Times New Roman"/>
                <a:cs typeface="Times New Roman"/>
              </a:rPr>
              <a:t>with</a:t>
            </a:r>
            <a:r>
              <a:rPr sz="3200" spc="-55" dirty="0">
                <a:latin typeface="Times New Roman"/>
                <a:cs typeface="Times New Roman"/>
              </a:rPr>
              <a:t> </a:t>
            </a:r>
            <a:r>
              <a:rPr sz="3200" spc="45" dirty="0">
                <a:latin typeface="Times New Roman"/>
                <a:cs typeface="Times New Roman"/>
              </a:rPr>
              <a:t>full</a:t>
            </a:r>
            <a:r>
              <a:rPr sz="3200" spc="-85" dirty="0">
                <a:latin typeface="Times New Roman"/>
                <a:cs typeface="Times New Roman"/>
              </a:rPr>
              <a:t> </a:t>
            </a:r>
            <a:r>
              <a:rPr sz="3200" spc="30" dirty="0">
                <a:latin typeface="Times New Roman"/>
                <a:cs typeface="Times New Roman"/>
              </a:rPr>
              <a:t>of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30" dirty="0">
                <a:latin typeface="Times New Roman"/>
                <a:cs typeface="Times New Roman"/>
              </a:rPr>
              <a:t>self-  </a:t>
            </a:r>
            <a:r>
              <a:rPr sz="3200" spc="110" dirty="0">
                <a:latin typeface="Times New Roman"/>
                <a:cs typeface="Times New Roman"/>
              </a:rPr>
              <a:t>confidence, </a:t>
            </a:r>
            <a:r>
              <a:rPr sz="3200" spc="180" dirty="0">
                <a:latin typeface="Times New Roman"/>
                <a:cs typeface="Times New Roman"/>
              </a:rPr>
              <a:t>promptness </a:t>
            </a:r>
            <a:r>
              <a:rPr sz="3200" spc="220" dirty="0">
                <a:latin typeface="Times New Roman"/>
                <a:cs typeface="Times New Roman"/>
              </a:rPr>
              <a:t>and</a:t>
            </a:r>
            <a:r>
              <a:rPr sz="3200" spc="-560" dirty="0">
                <a:latin typeface="Times New Roman"/>
                <a:cs typeface="Times New Roman"/>
              </a:rPr>
              <a:t> </a:t>
            </a:r>
            <a:r>
              <a:rPr sz="3200" spc="35" dirty="0">
                <a:latin typeface="Times New Roman"/>
                <a:cs typeface="Times New Roman"/>
              </a:rPr>
              <a:t>accuracy.</a:t>
            </a:r>
            <a:endParaRPr sz="3200" dirty="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286255" y="3654552"/>
            <a:ext cx="3928872" cy="298399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850695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828" y="0"/>
            <a:ext cx="9145905" cy="6858000"/>
            <a:chOff x="-828" y="0"/>
            <a:chExt cx="9145905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223"/>
              <a:ext cx="9143999" cy="10287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401357" y="0"/>
              <a:ext cx="4742641" cy="59994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9088207" cy="10205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-828" y="52323"/>
              <a:ext cx="9145590" cy="90182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457200" y="672331"/>
            <a:ext cx="8229600" cy="1174757"/>
          </a:xfrm>
          <a:prstGeom prst="rect">
            <a:avLst/>
          </a:prstGeom>
        </p:spPr>
        <p:txBody>
          <a:bodyPr vert="horz" wrap="square" lIns="0" tIns="309956" rIns="0" bIns="0" rtlCol="0">
            <a:spAutoFit/>
          </a:bodyPr>
          <a:lstStyle/>
          <a:p>
            <a:pPr marL="560705" marR="5080" indent="-457200">
              <a:lnSpc>
                <a:spcPct val="100000"/>
              </a:lnSpc>
              <a:spcBef>
                <a:spcPts val="95"/>
              </a:spcBef>
              <a:buFont typeface="Arial" pitchFamily="34" charset="0"/>
              <a:buChar char="•"/>
            </a:pPr>
            <a:r>
              <a:rPr sz="2800" b="0" u="heavy" spc="-105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FEARS </a:t>
            </a:r>
            <a:r>
              <a:rPr sz="2800" b="0" u="heavy" spc="-2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THAT </a:t>
            </a:r>
            <a:r>
              <a:rPr sz="2800" b="0" u="heavy" spc="5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HE </a:t>
            </a:r>
            <a:r>
              <a:rPr sz="2800" b="0" u="heavy" spc="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COULD </a:t>
            </a:r>
            <a:r>
              <a:rPr sz="2800" b="0" u="heavy" spc="-9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MAKE </a:t>
            </a:r>
            <a:r>
              <a:rPr sz="2800" b="0" u="heavy" spc="-10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FAILURE </a:t>
            </a:r>
            <a:r>
              <a:rPr sz="2800" b="0" u="heavy" spc="8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OF </a:t>
            </a:r>
            <a:r>
              <a:rPr sz="2800" b="0" u="heavy" spc="-21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IT,  </a:t>
            </a:r>
            <a:r>
              <a:rPr sz="2800" b="0" u="heavy" spc="-15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YET </a:t>
            </a:r>
            <a:r>
              <a:rPr sz="2800" b="0" u="heavy" spc="4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HE </a:t>
            </a:r>
            <a:r>
              <a:rPr sz="2800" b="0" u="heavy" spc="2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DOES</a:t>
            </a:r>
            <a:r>
              <a:rPr sz="2800" b="0" u="heavy" spc="1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b="0" u="heavy" spc="-4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WELL.</a:t>
            </a:r>
            <a:endParaRPr sz="2800" dirty="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35940" y="1663699"/>
            <a:ext cx="6878955" cy="12945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9265" marR="5080" indent="-457200">
              <a:lnSpc>
                <a:spcPct val="100000"/>
              </a:lnSpc>
              <a:spcBef>
                <a:spcPts val="95"/>
              </a:spcBef>
              <a:buFont typeface="Arial" pitchFamily="34" charset="0"/>
              <a:buChar char="•"/>
            </a:pPr>
            <a:endParaRPr lang="en-US" sz="2650" spc="-685" dirty="0">
              <a:solidFill>
                <a:srgbClr val="0AD0D9"/>
              </a:solidFill>
              <a:latin typeface="Arial"/>
              <a:cs typeface="Arial"/>
            </a:endParaRPr>
          </a:p>
          <a:p>
            <a:pPr marL="469265" marR="5080" indent="-457200">
              <a:lnSpc>
                <a:spcPct val="100000"/>
              </a:lnSpc>
              <a:spcBef>
                <a:spcPts val="95"/>
              </a:spcBef>
              <a:buFont typeface="Arial" pitchFamily="34" charset="0"/>
              <a:buChar char="•"/>
            </a:pPr>
            <a:r>
              <a:rPr sz="2800" spc="35" dirty="0" smtClean="0">
                <a:latin typeface="Times New Roman"/>
                <a:cs typeface="Times New Roman"/>
              </a:rPr>
              <a:t>Religious </a:t>
            </a:r>
            <a:r>
              <a:rPr sz="2800" spc="65" dirty="0">
                <a:latin typeface="Times New Roman"/>
                <a:cs typeface="Times New Roman"/>
              </a:rPr>
              <a:t>melancholy, </a:t>
            </a:r>
            <a:r>
              <a:rPr sz="2800" spc="105" dirty="0">
                <a:latin typeface="Times New Roman"/>
                <a:cs typeface="Times New Roman"/>
              </a:rPr>
              <a:t>sadness </a:t>
            </a:r>
            <a:r>
              <a:rPr sz="2800" spc="170" dirty="0">
                <a:latin typeface="Times New Roman"/>
                <a:cs typeface="Times New Roman"/>
              </a:rPr>
              <a:t>and</a:t>
            </a:r>
            <a:r>
              <a:rPr sz="2800" spc="-405" dirty="0">
                <a:latin typeface="Times New Roman"/>
                <a:cs typeface="Times New Roman"/>
              </a:rPr>
              <a:t> </a:t>
            </a:r>
            <a:r>
              <a:rPr sz="2800" spc="35" dirty="0">
                <a:latin typeface="Times New Roman"/>
                <a:cs typeface="Times New Roman"/>
              </a:rPr>
              <a:t>irritable  </a:t>
            </a:r>
            <a:r>
              <a:rPr sz="2800" spc="114" dirty="0">
                <a:latin typeface="Times New Roman"/>
                <a:cs typeface="Times New Roman"/>
              </a:rPr>
              <a:t>despondency</a:t>
            </a:r>
            <a:r>
              <a:rPr sz="2800" spc="-80" dirty="0">
                <a:latin typeface="Times New Roman"/>
                <a:cs typeface="Times New Roman"/>
              </a:rPr>
              <a:t> </a:t>
            </a:r>
            <a:r>
              <a:rPr sz="2800" spc="15" dirty="0">
                <a:latin typeface="Times New Roman"/>
                <a:cs typeface="Times New Roman"/>
              </a:rPr>
              <a:t>.</a:t>
            </a:r>
            <a:endParaRPr sz="2800" dirty="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99872" y="3072383"/>
            <a:ext cx="4643628" cy="323087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5410200" y="3048127"/>
            <a:ext cx="3048000" cy="946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960"/>
              </a:spcBef>
              <a:buFont typeface="Arial" pitchFamily="34" charset="0"/>
              <a:buChar char="•"/>
            </a:pPr>
            <a:r>
              <a:rPr lang="en-US" sz="2400" spc="-85" dirty="0" smtClean="0">
                <a:solidFill>
                  <a:srgbClr val="000000"/>
                </a:solidFill>
                <a:latin typeface="Times New Roman"/>
                <a:cs typeface="Times New Roman"/>
              </a:rPr>
              <a:t>Fixed</a:t>
            </a:r>
            <a:r>
              <a:rPr lang="en-US" sz="2400" spc="-45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US" sz="2400" spc="-10" dirty="0">
                <a:solidFill>
                  <a:srgbClr val="000000"/>
                </a:solidFill>
                <a:latin typeface="Times New Roman"/>
                <a:cs typeface="Times New Roman"/>
              </a:rPr>
              <a:t>ideas.</a:t>
            </a:r>
            <a:endParaRPr lang="en-US" sz="2400" dirty="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865"/>
              </a:spcBef>
              <a:buFont typeface="Arial" pitchFamily="34" charset="0"/>
              <a:buChar char="•"/>
            </a:pPr>
            <a:r>
              <a:rPr lang="en-US" sz="2400" spc="-55" dirty="0" smtClean="0">
                <a:solidFill>
                  <a:srgbClr val="000000"/>
                </a:solidFill>
                <a:latin typeface="Times New Roman"/>
                <a:cs typeface="Times New Roman"/>
              </a:rPr>
              <a:t>Pin</a:t>
            </a:r>
            <a:r>
              <a:rPr lang="en-US" sz="2400" spc="-11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US" sz="2400" spc="145" dirty="0">
                <a:solidFill>
                  <a:srgbClr val="000000"/>
                </a:solidFill>
                <a:latin typeface="Times New Roman"/>
                <a:cs typeface="Times New Roman"/>
              </a:rPr>
              <a:t>mania.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303910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828" y="0"/>
            <a:ext cx="9145905" cy="6858000"/>
            <a:chOff x="-828" y="0"/>
            <a:chExt cx="9145905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223"/>
              <a:ext cx="9143999" cy="10287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401357" y="0"/>
              <a:ext cx="4742641" cy="59994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9088207" cy="10205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-828" y="52323"/>
              <a:ext cx="9145590" cy="90182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444500" y="1213707"/>
            <a:ext cx="3667125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4000" dirty="0">
                <a:latin typeface="Times New Roman"/>
                <a:cs typeface="Times New Roman"/>
              </a:rPr>
              <a:t>PARTICULARS</a:t>
            </a:r>
            <a:endParaRPr sz="4000" dirty="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35940" y="1838070"/>
            <a:ext cx="7580630" cy="42157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400" b="1" u="heavy" spc="-25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Times New Roman"/>
                <a:cs typeface="Times New Roman"/>
              </a:rPr>
              <a:t>HEAD</a:t>
            </a:r>
            <a:r>
              <a:rPr sz="3700" spc="-25" dirty="0">
                <a:solidFill>
                  <a:srgbClr val="00AF50"/>
                </a:solidFill>
                <a:latin typeface="Times New Roman"/>
                <a:cs typeface="Times New Roman"/>
              </a:rPr>
              <a:t>:</a:t>
            </a:r>
            <a:endParaRPr sz="3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40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125" dirty="0">
                <a:solidFill>
                  <a:srgbClr val="0D0D0D"/>
                </a:solidFill>
                <a:latin typeface="Times New Roman"/>
                <a:cs typeface="Times New Roman"/>
              </a:rPr>
              <a:t>Head </a:t>
            </a:r>
            <a:r>
              <a:rPr sz="2700" spc="95" dirty="0">
                <a:solidFill>
                  <a:srgbClr val="0D0D0D"/>
                </a:solidFill>
                <a:latin typeface="Times New Roman"/>
                <a:cs typeface="Times New Roman"/>
              </a:rPr>
              <a:t>aches from</a:t>
            </a:r>
            <a:r>
              <a:rPr sz="2700" spc="-42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60" dirty="0">
                <a:solidFill>
                  <a:srgbClr val="0D0D0D"/>
                </a:solidFill>
                <a:latin typeface="Times New Roman"/>
                <a:cs typeface="Times New Roman"/>
              </a:rPr>
              <a:t>fasting.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25" dirty="0">
                <a:solidFill>
                  <a:srgbClr val="0D0D0D"/>
                </a:solidFill>
                <a:latin typeface="Times New Roman"/>
                <a:cs typeface="Times New Roman"/>
              </a:rPr>
              <a:t>Vertigo </a:t>
            </a:r>
            <a:r>
              <a:rPr sz="2700" spc="95" dirty="0">
                <a:solidFill>
                  <a:srgbClr val="0D0D0D"/>
                </a:solidFill>
                <a:latin typeface="Times New Roman"/>
                <a:cs typeface="Times New Roman"/>
              </a:rPr>
              <a:t>from </a:t>
            </a:r>
            <a:r>
              <a:rPr sz="2700" spc="80" dirty="0">
                <a:solidFill>
                  <a:srgbClr val="0D0D0D"/>
                </a:solidFill>
                <a:latin typeface="Times New Roman"/>
                <a:cs typeface="Times New Roman"/>
              </a:rPr>
              <a:t>looking</a:t>
            </a:r>
            <a:r>
              <a:rPr sz="2700" spc="-28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85" dirty="0">
                <a:solidFill>
                  <a:srgbClr val="0D0D0D"/>
                </a:solidFill>
                <a:latin typeface="Times New Roman"/>
                <a:cs typeface="Times New Roman"/>
              </a:rPr>
              <a:t>up.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75" dirty="0">
                <a:solidFill>
                  <a:srgbClr val="0D0D0D"/>
                </a:solidFill>
                <a:latin typeface="Times New Roman"/>
                <a:cs typeface="Times New Roman"/>
              </a:rPr>
              <a:t>Profuse</a:t>
            </a:r>
            <a:r>
              <a:rPr sz="2700" spc="-14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30" dirty="0">
                <a:solidFill>
                  <a:srgbClr val="0D0D0D"/>
                </a:solidFill>
                <a:latin typeface="Times New Roman"/>
                <a:cs typeface="Times New Roman"/>
              </a:rPr>
              <a:t>offensive</a:t>
            </a:r>
            <a:r>
              <a:rPr sz="2700" spc="-16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80" dirty="0">
                <a:solidFill>
                  <a:srgbClr val="0D0D0D"/>
                </a:solidFill>
                <a:latin typeface="Times New Roman"/>
                <a:cs typeface="Times New Roman"/>
              </a:rPr>
              <a:t>sweat</a:t>
            </a:r>
            <a:r>
              <a:rPr sz="2700" spc="-15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20" dirty="0">
                <a:solidFill>
                  <a:srgbClr val="0D0D0D"/>
                </a:solidFill>
                <a:latin typeface="Times New Roman"/>
                <a:cs typeface="Times New Roman"/>
              </a:rPr>
              <a:t>of</a:t>
            </a:r>
            <a:r>
              <a:rPr sz="2700" spc="6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40" dirty="0">
                <a:solidFill>
                  <a:srgbClr val="0D0D0D"/>
                </a:solidFill>
                <a:latin typeface="Times New Roman"/>
                <a:cs typeface="Times New Roman"/>
              </a:rPr>
              <a:t>head</a:t>
            </a:r>
            <a:r>
              <a:rPr sz="2700" spc="-3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70" dirty="0">
                <a:solidFill>
                  <a:srgbClr val="0D0D0D"/>
                </a:solidFill>
                <a:latin typeface="Times New Roman"/>
                <a:cs typeface="Times New Roman"/>
              </a:rPr>
              <a:t>up</a:t>
            </a:r>
            <a:r>
              <a:rPr sz="2700" spc="-8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55" dirty="0">
                <a:solidFill>
                  <a:srgbClr val="0D0D0D"/>
                </a:solidFill>
                <a:latin typeface="Times New Roman"/>
                <a:cs typeface="Times New Roman"/>
              </a:rPr>
              <a:t>till</a:t>
            </a:r>
            <a:r>
              <a:rPr sz="2700" spc="-3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65" dirty="0">
                <a:solidFill>
                  <a:srgbClr val="0D0D0D"/>
                </a:solidFill>
                <a:latin typeface="Times New Roman"/>
                <a:cs typeface="Times New Roman"/>
              </a:rPr>
              <a:t>the</a:t>
            </a:r>
            <a:r>
              <a:rPr sz="2700" spc="-8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90" dirty="0">
                <a:solidFill>
                  <a:srgbClr val="0D0D0D"/>
                </a:solidFill>
                <a:latin typeface="Times New Roman"/>
                <a:cs typeface="Times New Roman"/>
              </a:rPr>
              <a:t>neck.</a:t>
            </a:r>
            <a:endParaRPr sz="2700">
              <a:latin typeface="Times New Roman"/>
              <a:cs typeface="Times New Roman"/>
            </a:endParaRPr>
          </a:p>
          <a:p>
            <a:pPr marL="286385" marR="5080" indent="-274320">
              <a:lnSpc>
                <a:spcPct val="80000"/>
              </a:lnSpc>
              <a:spcBef>
                <a:spcPts val="650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372745" algn="l"/>
              </a:tabLst>
            </a:pPr>
            <a:r>
              <a:rPr sz="2700" u="heavy" spc="9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Pain</a:t>
            </a:r>
            <a:r>
              <a:rPr sz="2700" u="heavy" spc="-3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700" u="heavy" spc="9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begins</a:t>
            </a:r>
            <a:r>
              <a:rPr sz="2700" u="heavy" spc="-12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700" u="heavy" spc="15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at</a:t>
            </a:r>
            <a:r>
              <a:rPr sz="2700" u="heavy" spc="-16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700" u="heavy" spc="10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occiput</a:t>
            </a:r>
            <a:r>
              <a:rPr sz="2700" u="heavy" spc="-13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700" u="heavy" spc="16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and</a:t>
            </a:r>
            <a:r>
              <a:rPr sz="2700" u="heavy" spc="-4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700" u="heavy" spc="10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spreads</a:t>
            </a:r>
            <a:r>
              <a:rPr sz="2700" u="heavy" spc="-13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700" u="heavy" spc="4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over</a:t>
            </a:r>
            <a:r>
              <a:rPr sz="2700" u="heavy" spc="-12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700" u="heavy" spc="14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head</a:t>
            </a:r>
            <a:r>
              <a:rPr sz="2700" u="heavy" spc="-6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700" u="heavy" spc="16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and  </a:t>
            </a:r>
            <a:r>
              <a:rPr sz="2700" u="heavy" spc="9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settles</a:t>
            </a:r>
            <a:r>
              <a:rPr sz="2700" u="heavy" spc="-15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700" u="heavy" spc="4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over</a:t>
            </a:r>
            <a:r>
              <a:rPr sz="2700" u="heavy" spc="-15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700" u="heavy" spc="16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the</a:t>
            </a:r>
            <a:r>
              <a:rPr sz="2700" u="heavy" spc="-13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700" u="heavy" spc="1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eyes.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15" dirty="0">
                <a:solidFill>
                  <a:srgbClr val="0D0D0D"/>
                </a:solidFill>
                <a:latin typeface="Times New Roman"/>
                <a:cs typeface="Times New Roman"/>
              </a:rPr>
              <a:t>Swelling </a:t>
            </a:r>
            <a:r>
              <a:rPr sz="2700" spc="114" dirty="0">
                <a:solidFill>
                  <a:srgbClr val="0D0D0D"/>
                </a:solidFill>
                <a:latin typeface="Times New Roman"/>
                <a:cs typeface="Times New Roman"/>
              </a:rPr>
              <a:t>in</a:t>
            </a:r>
            <a:r>
              <a:rPr sz="2700" spc="-14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50" dirty="0">
                <a:solidFill>
                  <a:srgbClr val="0D0D0D"/>
                </a:solidFill>
                <a:latin typeface="Times New Roman"/>
                <a:cs typeface="Times New Roman"/>
              </a:rPr>
              <a:t>glabella.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-35" dirty="0">
                <a:solidFill>
                  <a:srgbClr val="0D0D0D"/>
                </a:solidFill>
                <a:latin typeface="Times New Roman"/>
                <a:cs typeface="Times New Roman"/>
              </a:rPr>
              <a:t>&lt;</a:t>
            </a:r>
            <a:r>
              <a:rPr sz="2700" spc="-7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00" dirty="0">
                <a:solidFill>
                  <a:srgbClr val="0D0D0D"/>
                </a:solidFill>
                <a:latin typeface="Times New Roman"/>
                <a:cs typeface="Times New Roman"/>
              </a:rPr>
              <a:t>draft</a:t>
            </a:r>
            <a:r>
              <a:rPr sz="2700" spc="-13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20" dirty="0">
                <a:solidFill>
                  <a:srgbClr val="0D0D0D"/>
                </a:solidFill>
                <a:latin typeface="Times New Roman"/>
                <a:cs typeface="Times New Roman"/>
              </a:rPr>
              <a:t>of</a:t>
            </a:r>
            <a:r>
              <a:rPr sz="2700" spc="-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80" dirty="0">
                <a:solidFill>
                  <a:srgbClr val="0D0D0D"/>
                </a:solidFill>
                <a:latin typeface="Times New Roman"/>
                <a:cs typeface="Times New Roman"/>
              </a:rPr>
              <a:t>air</a:t>
            </a:r>
            <a:r>
              <a:rPr sz="2700" spc="-16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65" dirty="0">
                <a:solidFill>
                  <a:srgbClr val="0D0D0D"/>
                </a:solidFill>
                <a:latin typeface="Times New Roman"/>
                <a:cs typeface="Times New Roman"/>
              </a:rPr>
              <a:t>and</a:t>
            </a:r>
            <a:r>
              <a:rPr sz="2700" spc="-3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85" dirty="0">
                <a:solidFill>
                  <a:srgbClr val="0D0D0D"/>
                </a:solidFill>
                <a:latin typeface="Times New Roman"/>
                <a:cs typeface="Times New Roman"/>
              </a:rPr>
              <a:t>uncovering</a:t>
            </a:r>
            <a:r>
              <a:rPr sz="2700" spc="-10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20" dirty="0">
                <a:solidFill>
                  <a:srgbClr val="0D0D0D"/>
                </a:solidFill>
                <a:latin typeface="Times New Roman"/>
                <a:cs typeface="Times New Roman"/>
              </a:rPr>
              <a:t>of</a:t>
            </a:r>
            <a:r>
              <a:rPr sz="2700" spc="6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20" dirty="0">
                <a:solidFill>
                  <a:srgbClr val="0D0D0D"/>
                </a:solidFill>
                <a:latin typeface="Times New Roman"/>
                <a:cs typeface="Times New Roman"/>
              </a:rPr>
              <a:t>head.</a:t>
            </a:r>
            <a:endParaRPr sz="2700">
              <a:latin typeface="Times New Roman"/>
              <a:cs typeface="Times New Roman"/>
            </a:endParaRPr>
          </a:p>
          <a:p>
            <a:pPr marL="93345" marR="1396365" indent="-81280">
              <a:lnSpc>
                <a:spcPct val="100000"/>
              </a:lnSpc>
              <a:spcBef>
                <a:spcPts val="5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  <a:tab pos="5616575" algn="l"/>
              </a:tabLst>
            </a:pPr>
            <a:r>
              <a:rPr sz="2700" spc="100" dirty="0">
                <a:solidFill>
                  <a:srgbClr val="0D0D0D"/>
                </a:solidFill>
                <a:latin typeface="Times New Roman"/>
                <a:cs typeface="Times New Roman"/>
              </a:rPr>
              <a:t>&gt;p</a:t>
            </a:r>
            <a:r>
              <a:rPr sz="2700" spc="20" dirty="0">
                <a:solidFill>
                  <a:srgbClr val="0D0D0D"/>
                </a:solidFill>
                <a:latin typeface="Times New Roman"/>
                <a:cs typeface="Times New Roman"/>
              </a:rPr>
              <a:t>r</a:t>
            </a:r>
            <a:r>
              <a:rPr sz="2700" spc="105" dirty="0">
                <a:solidFill>
                  <a:srgbClr val="0D0D0D"/>
                </a:solidFill>
                <a:latin typeface="Times New Roman"/>
                <a:cs typeface="Times New Roman"/>
              </a:rPr>
              <a:t>essu</a:t>
            </a:r>
            <a:r>
              <a:rPr sz="2700" spc="40" dirty="0">
                <a:solidFill>
                  <a:srgbClr val="0D0D0D"/>
                </a:solidFill>
                <a:latin typeface="Times New Roman"/>
                <a:cs typeface="Times New Roman"/>
              </a:rPr>
              <a:t>r</a:t>
            </a:r>
            <a:r>
              <a:rPr sz="2700" spc="90" dirty="0">
                <a:solidFill>
                  <a:srgbClr val="0D0D0D"/>
                </a:solidFill>
                <a:latin typeface="Times New Roman"/>
                <a:cs typeface="Times New Roman"/>
              </a:rPr>
              <a:t>e</a:t>
            </a:r>
            <a:r>
              <a:rPr sz="2700" spc="-14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65" dirty="0">
                <a:solidFill>
                  <a:srgbClr val="0D0D0D"/>
                </a:solidFill>
                <a:latin typeface="Times New Roman"/>
                <a:cs typeface="Times New Roman"/>
              </a:rPr>
              <a:t>and</a:t>
            </a:r>
            <a:r>
              <a:rPr sz="2700" spc="-6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10" dirty="0">
                <a:solidFill>
                  <a:srgbClr val="0D0D0D"/>
                </a:solidFill>
                <a:latin typeface="Times New Roman"/>
                <a:cs typeface="Times New Roman"/>
              </a:rPr>
              <a:t>w</a:t>
            </a:r>
            <a:r>
              <a:rPr sz="2700" dirty="0">
                <a:solidFill>
                  <a:srgbClr val="0D0D0D"/>
                </a:solidFill>
                <a:latin typeface="Times New Roman"/>
                <a:cs typeface="Times New Roman"/>
              </a:rPr>
              <a:t>r</a:t>
            </a:r>
            <a:r>
              <a:rPr sz="2700" spc="110" dirty="0">
                <a:solidFill>
                  <a:srgbClr val="0D0D0D"/>
                </a:solidFill>
                <a:latin typeface="Times New Roman"/>
                <a:cs typeface="Times New Roman"/>
              </a:rPr>
              <a:t>apping</a:t>
            </a:r>
            <a:r>
              <a:rPr sz="2700" spc="-3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65" dirty="0">
                <a:solidFill>
                  <a:srgbClr val="0D0D0D"/>
                </a:solidFill>
                <a:latin typeface="Times New Roman"/>
                <a:cs typeface="Times New Roman"/>
              </a:rPr>
              <a:t>u</a:t>
            </a:r>
            <a:r>
              <a:rPr sz="2700" spc="170" dirty="0">
                <a:solidFill>
                  <a:srgbClr val="0D0D0D"/>
                </a:solidFill>
                <a:latin typeface="Times New Roman"/>
                <a:cs typeface="Times New Roman"/>
              </a:rPr>
              <a:t>p</a:t>
            </a:r>
            <a:r>
              <a:rPr sz="2700" spc="-14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dirty="0">
                <a:solidFill>
                  <a:srgbClr val="0D0D0D"/>
                </a:solidFill>
                <a:latin typeface="Times New Roman"/>
                <a:cs typeface="Times New Roman"/>
              </a:rPr>
              <a:t>w</a:t>
            </a:r>
            <a:r>
              <a:rPr sz="2700" spc="135" dirty="0">
                <a:solidFill>
                  <a:srgbClr val="0D0D0D"/>
                </a:solidFill>
                <a:latin typeface="Times New Roman"/>
                <a:cs typeface="Times New Roman"/>
              </a:rPr>
              <a:t>arm</a:t>
            </a:r>
            <a:r>
              <a:rPr sz="2700" spc="45" dirty="0">
                <a:solidFill>
                  <a:srgbClr val="0D0D0D"/>
                </a:solidFill>
                <a:latin typeface="Times New Roman"/>
                <a:cs typeface="Times New Roman"/>
              </a:rPr>
              <a:t>l</a:t>
            </a:r>
            <a:r>
              <a:rPr sz="2700" spc="-55" dirty="0">
                <a:solidFill>
                  <a:srgbClr val="0D0D0D"/>
                </a:solidFill>
                <a:latin typeface="Times New Roman"/>
                <a:cs typeface="Times New Roman"/>
              </a:rPr>
              <a:t>y</a:t>
            </a:r>
            <a:r>
              <a:rPr sz="2700" dirty="0">
                <a:solidFill>
                  <a:srgbClr val="0D0D0D"/>
                </a:solidFill>
                <a:latin typeface="Times New Roman"/>
                <a:cs typeface="Times New Roman"/>
              </a:rPr>
              <a:t>	</a:t>
            </a:r>
            <a:r>
              <a:rPr sz="2700" spc="130" dirty="0">
                <a:solidFill>
                  <a:srgbClr val="0D0D0D"/>
                </a:solidFill>
                <a:latin typeface="Times New Roman"/>
                <a:cs typeface="Times New Roman"/>
              </a:rPr>
              <a:t>and  </a:t>
            </a:r>
            <a:r>
              <a:rPr sz="2700" spc="85" dirty="0">
                <a:solidFill>
                  <a:srgbClr val="0D0D0D"/>
                </a:solidFill>
                <a:latin typeface="Times New Roman"/>
                <a:cs typeface="Times New Roman"/>
              </a:rPr>
              <a:t>profuse</a:t>
            </a:r>
            <a:r>
              <a:rPr sz="2700" spc="-12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14" dirty="0">
                <a:solidFill>
                  <a:srgbClr val="0D0D0D"/>
                </a:solidFill>
                <a:latin typeface="Times New Roman"/>
                <a:cs typeface="Times New Roman"/>
              </a:rPr>
              <a:t>urination.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928615" y="786383"/>
            <a:ext cx="3930395" cy="249936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047223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828" y="0"/>
            <a:ext cx="9145905" cy="6858000"/>
            <a:chOff x="-828" y="0"/>
            <a:chExt cx="9145905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223"/>
              <a:ext cx="9143999" cy="10287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401357" y="0"/>
              <a:ext cx="4742641" cy="59994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9088207" cy="10205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-828" y="52323"/>
              <a:ext cx="9145590" cy="90182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535940" y="648716"/>
            <a:ext cx="1039494" cy="543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400" u="heavy" spc="-300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Times New Roman"/>
                <a:cs typeface="Times New Roman"/>
              </a:rPr>
              <a:t>E</a:t>
            </a:r>
            <a:r>
              <a:rPr sz="3400" u="heavy" spc="-50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Times New Roman"/>
                <a:cs typeface="Times New Roman"/>
              </a:rPr>
              <a:t>y</a:t>
            </a:r>
            <a:r>
              <a:rPr sz="3400" u="heavy" spc="125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Times New Roman"/>
                <a:cs typeface="Times New Roman"/>
              </a:rPr>
              <a:t>es:</a:t>
            </a:r>
            <a:endParaRPr sz="34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35940" y="1157936"/>
            <a:ext cx="7482205" cy="4860290"/>
          </a:xfrm>
          <a:prstGeom prst="rect">
            <a:avLst/>
          </a:prstGeom>
        </p:spPr>
        <p:txBody>
          <a:bodyPr vert="horz" wrap="square" lIns="0" tIns="124460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980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35" dirty="0">
                <a:solidFill>
                  <a:srgbClr val="0D0D0D"/>
                </a:solidFill>
                <a:latin typeface="Times New Roman"/>
                <a:cs typeface="Times New Roman"/>
              </a:rPr>
              <a:t>Angles </a:t>
            </a:r>
            <a:r>
              <a:rPr sz="2700" spc="20" dirty="0">
                <a:solidFill>
                  <a:srgbClr val="0D0D0D"/>
                </a:solidFill>
                <a:latin typeface="Times New Roman"/>
                <a:cs typeface="Times New Roman"/>
              </a:rPr>
              <a:t>of </a:t>
            </a:r>
            <a:r>
              <a:rPr sz="2700" spc="30" dirty="0">
                <a:solidFill>
                  <a:srgbClr val="0D0D0D"/>
                </a:solidFill>
                <a:latin typeface="Times New Roman"/>
                <a:cs typeface="Times New Roman"/>
              </a:rPr>
              <a:t>eyes</a:t>
            </a:r>
            <a:r>
              <a:rPr sz="2700" spc="-32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60" dirty="0">
                <a:solidFill>
                  <a:srgbClr val="0D0D0D"/>
                </a:solidFill>
                <a:latin typeface="Times New Roman"/>
                <a:cs typeface="Times New Roman"/>
              </a:rPr>
              <a:t>effected</a:t>
            </a:r>
            <a:r>
              <a:rPr sz="3400" spc="60" dirty="0">
                <a:solidFill>
                  <a:srgbClr val="00AF50"/>
                </a:solidFill>
                <a:latin typeface="Times New Roman"/>
                <a:cs typeface="Times New Roman"/>
              </a:rPr>
              <a:t>.</a:t>
            </a:r>
            <a:endParaRPr sz="34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705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15" dirty="0">
                <a:solidFill>
                  <a:srgbClr val="0D0D0D"/>
                </a:solidFill>
                <a:latin typeface="Times New Roman"/>
                <a:cs typeface="Times New Roman"/>
              </a:rPr>
              <a:t>Swelling </a:t>
            </a:r>
            <a:r>
              <a:rPr sz="2700" spc="20" dirty="0">
                <a:solidFill>
                  <a:srgbClr val="0D0D0D"/>
                </a:solidFill>
                <a:latin typeface="Times New Roman"/>
                <a:cs typeface="Times New Roman"/>
              </a:rPr>
              <a:t>of </a:t>
            </a:r>
            <a:r>
              <a:rPr sz="2700" spc="85" dirty="0">
                <a:solidFill>
                  <a:srgbClr val="0D0D0D"/>
                </a:solidFill>
                <a:latin typeface="Times New Roman"/>
                <a:cs typeface="Times New Roman"/>
              </a:rPr>
              <a:t>lachrymal</a:t>
            </a:r>
            <a:r>
              <a:rPr sz="2700" spc="-8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20" dirty="0">
                <a:solidFill>
                  <a:srgbClr val="0D0D0D"/>
                </a:solidFill>
                <a:latin typeface="Times New Roman"/>
                <a:cs typeface="Times New Roman"/>
              </a:rPr>
              <a:t>duct.</a:t>
            </a:r>
            <a:endParaRPr sz="2700">
              <a:latin typeface="Times New Roman"/>
              <a:cs typeface="Times New Roman"/>
            </a:endParaRPr>
          </a:p>
          <a:p>
            <a:pPr marL="286385" marR="5080" indent="-274320">
              <a:lnSpc>
                <a:spcPct val="100000"/>
              </a:lnSpc>
              <a:spcBef>
                <a:spcPts val="645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30" dirty="0">
                <a:solidFill>
                  <a:srgbClr val="0D0D0D"/>
                </a:solidFill>
                <a:latin typeface="Times New Roman"/>
                <a:cs typeface="Times New Roman"/>
              </a:rPr>
              <a:t>Aversion </a:t>
            </a:r>
            <a:r>
              <a:rPr sz="2700" spc="130" dirty="0">
                <a:solidFill>
                  <a:srgbClr val="0D0D0D"/>
                </a:solidFill>
                <a:latin typeface="Times New Roman"/>
                <a:cs typeface="Times New Roman"/>
              </a:rPr>
              <a:t>to </a:t>
            </a:r>
            <a:r>
              <a:rPr sz="2700" spc="70" dirty="0">
                <a:solidFill>
                  <a:srgbClr val="0D0D0D"/>
                </a:solidFill>
                <a:latin typeface="Times New Roman"/>
                <a:cs typeface="Times New Roman"/>
              </a:rPr>
              <a:t>light, </a:t>
            </a:r>
            <a:r>
              <a:rPr sz="2700" spc="50" dirty="0">
                <a:solidFill>
                  <a:srgbClr val="0D0D0D"/>
                </a:solidFill>
                <a:latin typeface="Times New Roman"/>
                <a:cs typeface="Times New Roman"/>
              </a:rPr>
              <a:t>esp. </a:t>
            </a:r>
            <a:r>
              <a:rPr sz="2700" spc="40" dirty="0">
                <a:solidFill>
                  <a:srgbClr val="0D0D0D"/>
                </a:solidFill>
                <a:latin typeface="Times New Roman"/>
                <a:cs typeface="Times New Roman"/>
              </a:rPr>
              <a:t>Daylight; </a:t>
            </a:r>
            <a:r>
              <a:rPr sz="2700" spc="105" dirty="0">
                <a:solidFill>
                  <a:srgbClr val="0D0D0D"/>
                </a:solidFill>
                <a:latin typeface="Times New Roman"/>
                <a:cs typeface="Times New Roman"/>
              </a:rPr>
              <a:t>produces </a:t>
            </a:r>
            <a:r>
              <a:rPr sz="2700" spc="125" dirty="0">
                <a:solidFill>
                  <a:srgbClr val="0D0D0D"/>
                </a:solidFill>
                <a:latin typeface="Times New Roman"/>
                <a:cs typeface="Times New Roman"/>
              </a:rPr>
              <a:t>sharp  </a:t>
            </a:r>
            <a:r>
              <a:rPr sz="2700" spc="85" dirty="0">
                <a:solidFill>
                  <a:srgbClr val="0D0D0D"/>
                </a:solidFill>
                <a:latin typeface="Times New Roman"/>
                <a:cs typeface="Times New Roman"/>
              </a:rPr>
              <a:t>dazzling</a:t>
            </a:r>
            <a:r>
              <a:rPr sz="2700" spc="-2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20" dirty="0">
                <a:solidFill>
                  <a:srgbClr val="0D0D0D"/>
                </a:solidFill>
                <a:latin typeface="Times New Roman"/>
                <a:cs typeface="Times New Roman"/>
              </a:rPr>
              <a:t>pain</a:t>
            </a:r>
            <a:r>
              <a:rPr sz="2700" spc="-6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40" dirty="0">
                <a:solidFill>
                  <a:srgbClr val="0D0D0D"/>
                </a:solidFill>
                <a:latin typeface="Times New Roman"/>
                <a:cs typeface="Times New Roman"/>
              </a:rPr>
              <a:t>through</a:t>
            </a:r>
            <a:r>
              <a:rPr sz="2700" spc="-9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0" dirty="0">
                <a:solidFill>
                  <a:srgbClr val="0D0D0D"/>
                </a:solidFill>
                <a:latin typeface="Times New Roman"/>
                <a:cs typeface="Times New Roman"/>
              </a:rPr>
              <a:t>eyes;</a:t>
            </a:r>
            <a:r>
              <a:rPr sz="2700" spc="-9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30" dirty="0">
                <a:solidFill>
                  <a:srgbClr val="0D0D0D"/>
                </a:solidFill>
                <a:latin typeface="Times New Roman"/>
                <a:cs typeface="Times New Roman"/>
              </a:rPr>
              <a:t>eyes</a:t>
            </a:r>
            <a:r>
              <a:rPr sz="2700" spc="-9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45" dirty="0">
                <a:solidFill>
                  <a:srgbClr val="0D0D0D"/>
                </a:solidFill>
                <a:latin typeface="Times New Roman"/>
                <a:cs typeface="Times New Roman"/>
              </a:rPr>
              <a:t>tender</a:t>
            </a:r>
            <a:r>
              <a:rPr sz="2700" spc="-13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30" dirty="0">
                <a:solidFill>
                  <a:srgbClr val="0D0D0D"/>
                </a:solidFill>
                <a:latin typeface="Times New Roman"/>
                <a:cs typeface="Times New Roman"/>
              </a:rPr>
              <a:t>to</a:t>
            </a:r>
            <a:r>
              <a:rPr sz="2700" spc="-8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10" dirty="0">
                <a:solidFill>
                  <a:srgbClr val="0D0D0D"/>
                </a:solidFill>
                <a:latin typeface="Times New Roman"/>
                <a:cs typeface="Times New Roman"/>
              </a:rPr>
              <a:t>touch;  </a:t>
            </a:r>
            <a:r>
              <a:rPr sz="2700" spc="65" dirty="0">
                <a:solidFill>
                  <a:srgbClr val="0D0D0D"/>
                </a:solidFill>
                <a:latin typeface="Times New Roman"/>
                <a:cs typeface="Times New Roman"/>
              </a:rPr>
              <a:t>worse </a:t>
            </a:r>
            <a:r>
              <a:rPr sz="2700" spc="130" dirty="0">
                <a:solidFill>
                  <a:srgbClr val="0D0D0D"/>
                </a:solidFill>
                <a:latin typeface="Times New Roman"/>
                <a:cs typeface="Times New Roman"/>
              </a:rPr>
              <a:t>when</a:t>
            </a:r>
            <a:r>
              <a:rPr sz="2700" spc="-34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65" dirty="0">
                <a:solidFill>
                  <a:srgbClr val="0D0D0D"/>
                </a:solidFill>
                <a:latin typeface="Times New Roman"/>
                <a:cs typeface="Times New Roman"/>
              </a:rPr>
              <a:t>closed.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50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85" dirty="0">
                <a:solidFill>
                  <a:srgbClr val="0D0D0D"/>
                </a:solidFill>
                <a:latin typeface="Times New Roman"/>
                <a:cs typeface="Times New Roman"/>
              </a:rPr>
              <a:t>Confused</a:t>
            </a:r>
            <a:r>
              <a:rPr sz="2700" spc="-8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50" dirty="0">
                <a:solidFill>
                  <a:srgbClr val="0D0D0D"/>
                </a:solidFill>
                <a:latin typeface="Times New Roman"/>
                <a:cs typeface="Times New Roman"/>
              </a:rPr>
              <a:t>vision.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50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20" dirty="0">
                <a:solidFill>
                  <a:srgbClr val="0D0D0D"/>
                </a:solidFill>
                <a:latin typeface="Times New Roman"/>
                <a:cs typeface="Times New Roman"/>
              </a:rPr>
              <a:t>Styes</a:t>
            </a:r>
            <a:endParaRPr sz="2700">
              <a:latin typeface="Times New Roman"/>
              <a:cs typeface="Times New Roman"/>
            </a:endParaRPr>
          </a:p>
          <a:p>
            <a:pPr marL="286385" marR="362585" indent="-274320">
              <a:lnSpc>
                <a:spcPct val="100000"/>
              </a:lnSpc>
              <a:spcBef>
                <a:spcPts val="650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65" dirty="0">
                <a:solidFill>
                  <a:srgbClr val="0D0D0D"/>
                </a:solidFill>
                <a:latin typeface="Times New Roman"/>
                <a:cs typeface="Times New Roman"/>
              </a:rPr>
              <a:t>Iritis</a:t>
            </a:r>
            <a:r>
              <a:rPr sz="2700" spc="-12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65" dirty="0">
                <a:solidFill>
                  <a:srgbClr val="0D0D0D"/>
                </a:solidFill>
                <a:latin typeface="Times New Roman"/>
                <a:cs typeface="Times New Roman"/>
              </a:rPr>
              <a:t>and</a:t>
            </a:r>
            <a:r>
              <a:rPr sz="270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90" dirty="0">
                <a:solidFill>
                  <a:srgbClr val="0D0D0D"/>
                </a:solidFill>
                <a:latin typeface="Times New Roman"/>
                <a:cs typeface="Times New Roman"/>
              </a:rPr>
              <a:t>irido-choroiditis</a:t>
            </a:r>
            <a:r>
              <a:rPr sz="2700" spc="-14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10" dirty="0">
                <a:solidFill>
                  <a:srgbClr val="0D0D0D"/>
                </a:solidFill>
                <a:latin typeface="Times New Roman"/>
                <a:cs typeface="Times New Roman"/>
              </a:rPr>
              <a:t>with</a:t>
            </a:r>
            <a:r>
              <a:rPr sz="2700" spc="-10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30" dirty="0">
                <a:solidFill>
                  <a:srgbClr val="0D0D0D"/>
                </a:solidFill>
                <a:latin typeface="Times New Roman"/>
                <a:cs typeface="Times New Roman"/>
              </a:rPr>
              <a:t>pus</a:t>
            </a:r>
            <a:r>
              <a:rPr sz="2700" spc="-5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14" dirty="0">
                <a:solidFill>
                  <a:srgbClr val="0D0D0D"/>
                </a:solidFill>
                <a:latin typeface="Times New Roman"/>
                <a:cs typeface="Times New Roman"/>
              </a:rPr>
              <a:t>in</a:t>
            </a:r>
            <a:r>
              <a:rPr sz="2700" spc="-12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20" dirty="0">
                <a:solidFill>
                  <a:srgbClr val="0D0D0D"/>
                </a:solidFill>
                <a:latin typeface="Times New Roman"/>
                <a:cs typeface="Times New Roman"/>
              </a:rPr>
              <a:t>anterior  </a:t>
            </a:r>
            <a:r>
              <a:rPr sz="2700" spc="90" dirty="0">
                <a:solidFill>
                  <a:srgbClr val="0D0D0D"/>
                </a:solidFill>
                <a:latin typeface="Times New Roman"/>
                <a:cs typeface="Times New Roman"/>
              </a:rPr>
              <a:t>chamber.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50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30" dirty="0">
                <a:solidFill>
                  <a:srgbClr val="0D0D0D"/>
                </a:solidFill>
                <a:latin typeface="Times New Roman"/>
                <a:cs typeface="Times New Roman"/>
              </a:rPr>
              <a:t>Abscess</a:t>
            </a:r>
            <a:r>
              <a:rPr sz="2700" spc="-8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14" dirty="0">
                <a:solidFill>
                  <a:srgbClr val="0D0D0D"/>
                </a:solidFill>
                <a:latin typeface="Times New Roman"/>
                <a:cs typeface="Times New Roman"/>
              </a:rPr>
              <a:t>in</a:t>
            </a:r>
            <a:r>
              <a:rPr sz="2700" spc="-11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05" dirty="0">
                <a:solidFill>
                  <a:srgbClr val="0D0D0D"/>
                </a:solidFill>
                <a:latin typeface="Times New Roman"/>
                <a:cs typeface="Times New Roman"/>
              </a:rPr>
              <a:t>cornea</a:t>
            </a:r>
            <a:r>
              <a:rPr sz="2700" spc="-13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85" dirty="0">
                <a:solidFill>
                  <a:srgbClr val="0D0D0D"/>
                </a:solidFill>
                <a:latin typeface="Times New Roman"/>
                <a:cs typeface="Times New Roman"/>
              </a:rPr>
              <a:t>after</a:t>
            </a:r>
            <a:r>
              <a:rPr sz="2700" spc="-114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25" dirty="0">
                <a:solidFill>
                  <a:srgbClr val="0D0D0D"/>
                </a:solidFill>
                <a:latin typeface="Times New Roman"/>
                <a:cs typeface="Times New Roman"/>
              </a:rPr>
              <a:t>traumatic</a:t>
            </a:r>
            <a:r>
              <a:rPr sz="2700" spc="-5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35" dirty="0">
                <a:solidFill>
                  <a:srgbClr val="0D0D0D"/>
                </a:solidFill>
                <a:latin typeface="Times New Roman"/>
                <a:cs typeface="Times New Roman"/>
              </a:rPr>
              <a:t>injury.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858511" y="284988"/>
            <a:ext cx="4142232" cy="200101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497692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828" y="0"/>
            <a:ext cx="9145905" cy="6858000"/>
            <a:chOff x="-828" y="0"/>
            <a:chExt cx="9145905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223"/>
              <a:ext cx="9143999" cy="10287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401357" y="0"/>
              <a:ext cx="4742641" cy="59994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9088207" cy="10205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-828" y="52323"/>
              <a:ext cx="9145590" cy="90182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535940" y="719785"/>
            <a:ext cx="1142365" cy="543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400" u="heavy" spc="60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Times New Roman"/>
                <a:cs typeface="Times New Roman"/>
              </a:rPr>
              <a:t>N</a:t>
            </a:r>
            <a:r>
              <a:rPr sz="3400" u="heavy" spc="315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Times New Roman"/>
                <a:cs typeface="Times New Roman"/>
              </a:rPr>
              <a:t>o</a:t>
            </a:r>
            <a:r>
              <a:rPr sz="3400" u="heavy" spc="229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Times New Roman"/>
                <a:cs typeface="Times New Roman"/>
              </a:rPr>
              <a:t>s</a:t>
            </a:r>
            <a:r>
              <a:rPr sz="3400" u="heavy" spc="310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Times New Roman"/>
                <a:cs typeface="Times New Roman"/>
              </a:rPr>
              <a:t>e</a:t>
            </a:r>
            <a:r>
              <a:rPr sz="3400" b="0" u="none" spc="-80" dirty="0">
                <a:solidFill>
                  <a:srgbClr val="00AF50"/>
                </a:solidFill>
                <a:latin typeface="Times New Roman"/>
                <a:cs typeface="Times New Roman"/>
              </a:rPr>
              <a:t>:</a:t>
            </a:r>
            <a:endParaRPr sz="34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35940" y="1244600"/>
            <a:ext cx="7143115" cy="2988945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745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85" dirty="0">
                <a:solidFill>
                  <a:srgbClr val="0D0D0D"/>
                </a:solidFill>
                <a:latin typeface="Times New Roman"/>
                <a:cs typeface="Times New Roman"/>
              </a:rPr>
              <a:t>Itching</a:t>
            </a:r>
            <a:r>
              <a:rPr sz="2700" spc="-7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50" dirty="0">
                <a:solidFill>
                  <a:srgbClr val="0D0D0D"/>
                </a:solidFill>
                <a:latin typeface="Times New Roman"/>
                <a:cs typeface="Times New Roman"/>
              </a:rPr>
              <a:t>at</a:t>
            </a:r>
            <a:r>
              <a:rPr sz="2700" spc="-9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60" dirty="0">
                <a:solidFill>
                  <a:srgbClr val="0D0D0D"/>
                </a:solidFill>
                <a:latin typeface="Times New Roman"/>
                <a:cs typeface="Times New Roman"/>
              </a:rPr>
              <a:t>the</a:t>
            </a:r>
            <a:r>
              <a:rPr sz="2700" spc="-11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40" dirty="0">
                <a:solidFill>
                  <a:srgbClr val="0D0D0D"/>
                </a:solidFill>
                <a:latin typeface="Times New Roman"/>
                <a:cs typeface="Times New Roman"/>
              </a:rPr>
              <a:t>point</a:t>
            </a:r>
            <a:r>
              <a:rPr sz="2700" spc="-13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20" dirty="0">
                <a:solidFill>
                  <a:srgbClr val="0D0D0D"/>
                </a:solidFill>
                <a:latin typeface="Times New Roman"/>
                <a:cs typeface="Times New Roman"/>
              </a:rPr>
              <a:t>of</a:t>
            </a:r>
            <a:r>
              <a:rPr sz="2700" spc="6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95" dirty="0">
                <a:solidFill>
                  <a:srgbClr val="0D0D0D"/>
                </a:solidFill>
                <a:latin typeface="Times New Roman"/>
                <a:cs typeface="Times New Roman"/>
              </a:rPr>
              <a:t>nose.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50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-10" dirty="0">
                <a:solidFill>
                  <a:srgbClr val="0D0D0D"/>
                </a:solidFill>
                <a:latin typeface="Times New Roman"/>
                <a:cs typeface="Times New Roman"/>
              </a:rPr>
              <a:t>Dry,</a:t>
            </a:r>
            <a:r>
              <a:rPr sz="2700" spc="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45" dirty="0">
                <a:solidFill>
                  <a:srgbClr val="0D0D0D"/>
                </a:solidFill>
                <a:latin typeface="Times New Roman"/>
                <a:cs typeface="Times New Roman"/>
              </a:rPr>
              <a:t>hard</a:t>
            </a:r>
            <a:r>
              <a:rPr sz="2700" spc="-6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14" dirty="0">
                <a:solidFill>
                  <a:srgbClr val="0D0D0D"/>
                </a:solidFill>
                <a:latin typeface="Times New Roman"/>
                <a:cs typeface="Times New Roman"/>
              </a:rPr>
              <a:t>crust</a:t>
            </a:r>
            <a:r>
              <a:rPr sz="2700" spc="-8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80" dirty="0">
                <a:solidFill>
                  <a:srgbClr val="0D0D0D"/>
                </a:solidFill>
                <a:latin typeface="Times New Roman"/>
                <a:cs typeface="Times New Roman"/>
              </a:rPr>
              <a:t>form,</a:t>
            </a:r>
            <a:r>
              <a:rPr sz="2700" spc="1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95" dirty="0">
                <a:solidFill>
                  <a:srgbClr val="0D0D0D"/>
                </a:solidFill>
                <a:latin typeface="Times New Roman"/>
                <a:cs typeface="Times New Roman"/>
              </a:rPr>
              <a:t>bleeding</a:t>
            </a:r>
            <a:r>
              <a:rPr sz="2700" spc="-7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30" dirty="0">
                <a:solidFill>
                  <a:srgbClr val="0D0D0D"/>
                </a:solidFill>
                <a:latin typeface="Times New Roman"/>
                <a:cs typeface="Times New Roman"/>
              </a:rPr>
              <a:t>when</a:t>
            </a:r>
            <a:r>
              <a:rPr sz="2700" spc="-5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95" dirty="0">
                <a:solidFill>
                  <a:srgbClr val="0D0D0D"/>
                </a:solidFill>
                <a:latin typeface="Times New Roman"/>
                <a:cs typeface="Times New Roman"/>
              </a:rPr>
              <a:t>loosened.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45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55" dirty="0">
                <a:solidFill>
                  <a:srgbClr val="0D0D0D"/>
                </a:solidFill>
                <a:latin typeface="Times New Roman"/>
                <a:cs typeface="Times New Roman"/>
              </a:rPr>
              <a:t>Nasal </a:t>
            </a:r>
            <a:r>
              <a:rPr sz="2700" spc="140" dirty="0">
                <a:solidFill>
                  <a:srgbClr val="0D0D0D"/>
                </a:solidFill>
                <a:latin typeface="Times New Roman"/>
                <a:cs typeface="Times New Roman"/>
              </a:rPr>
              <a:t>bone</a:t>
            </a:r>
            <a:r>
              <a:rPr sz="2700" spc="-18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60" dirty="0">
                <a:solidFill>
                  <a:srgbClr val="0D0D0D"/>
                </a:solidFill>
                <a:latin typeface="Times New Roman"/>
                <a:cs typeface="Times New Roman"/>
              </a:rPr>
              <a:t>sensitive.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50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80" dirty="0">
                <a:solidFill>
                  <a:srgbClr val="0D0D0D"/>
                </a:solidFill>
                <a:latin typeface="Times New Roman"/>
                <a:cs typeface="Times New Roman"/>
              </a:rPr>
              <a:t>Sneezing </a:t>
            </a:r>
            <a:r>
              <a:rPr sz="2700" spc="114" dirty="0">
                <a:solidFill>
                  <a:srgbClr val="0D0D0D"/>
                </a:solidFill>
                <a:latin typeface="Times New Roman"/>
                <a:cs typeface="Times New Roman"/>
              </a:rPr>
              <a:t>in</a:t>
            </a:r>
            <a:r>
              <a:rPr sz="2700" spc="-13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10" dirty="0">
                <a:solidFill>
                  <a:srgbClr val="0D0D0D"/>
                </a:solidFill>
                <a:latin typeface="Times New Roman"/>
                <a:cs typeface="Times New Roman"/>
              </a:rPr>
              <a:t>morning.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50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135" dirty="0">
                <a:solidFill>
                  <a:srgbClr val="0D0D0D"/>
                </a:solidFill>
                <a:latin typeface="Times New Roman"/>
                <a:cs typeface="Times New Roman"/>
              </a:rPr>
              <a:t>Obstructed </a:t>
            </a:r>
            <a:r>
              <a:rPr sz="2700" spc="165" dirty="0">
                <a:solidFill>
                  <a:srgbClr val="0D0D0D"/>
                </a:solidFill>
                <a:latin typeface="Times New Roman"/>
                <a:cs typeface="Times New Roman"/>
              </a:rPr>
              <a:t>and </a:t>
            </a:r>
            <a:r>
              <a:rPr sz="2700" spc="50" dirty="0">
                <a:solidFill>
                  <a:srgbClr val="0D0D0D"/>
                </a:solidFill>
                <a:latin typeface="Times New Roman"/>
                <a:cs typeface="Times New Roman"/>
              </a:rPr>
              <a:t>loss</a:t>
            </a:r>
            <a:r>
              <a:rPr sz="2700" spc="-49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20" dirty="0">
                <a:solidFill>
                  <a:srgbClr val="0D0D0D"/>
                </a:solidFill>
                <a:latin typeface="Times New Roman"/>
                <a:cs typeface="Times New Roman"/>
              </a:rPr>
              <a:t>of </a:t>
            </a:r>
            <a:r>
              <a:rPr sz="2700" spc="65" dirty="0">
                <a:solidFill>
                  <a:srgbClr val="0D0D0D"/>
                </a:solidFill>
                <a:latin typeface="Times New Roman"/>
                <a:cs typeface="Times New Roman"/>
              </a:rPr>
              <a:t>smell.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50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85" dirty="0">
                <a:solidFill>
                  <a:srgbClr val="0D0D0D"/>
                </a:solidFill>
                <a:latin typeface="Times New Roman"/>
                <a:cs typeface="Times New Roman"/>
              </a:rPr>
              <a:t>Perforation </a:t>
            </a:r>
            <a:r>
              <a:rPr sz="2700" spc="20" dirty="0">
                <a:solidFill>
                  <a:srgbClr val="0D0D0D"/>
                </a:solidFill>
                <a:latin typeface="Times New Roman"/>
                <a:cs typeface="Times New Roman"/>
              </a:rPr>
              <a:t>of</a:t>
            </a:r>
            <a:r>
              <a:rPr sz="2700" spc="-17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30" dirty="0">
                <a:solidFill>
                  <a:srgbClr val="0D0D0D"/>
                </a:solidFill>
                <a:latin typeface="Times New Roman"/>
                <a:cs typeface="Times New Roman"/>
              </a:rPr>
              <a:t>septum.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343400" y="3715511"/>
            <a:ext cx="4800599" cy="288036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259549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828" y="0"/>
            <a:ext cx="9145905" cy="6858000"/>
            <a:chOff x="-828" y="0"/>
            <a:chExt cx="9145905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223"/>
              <a:ext cx="9143999" cy="10287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401357" y="0"/>
              <a:ext cx="4742641" cy="59994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9088207" cy="10205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-828" y="52323"/>
              <a:ext cx="9145590" cy="90182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535940" y="648716"/>
            <a:ext cx="1022985" cy="543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400" u="heavy" spc="-315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Times New Roman"/>
                <a:cs typeface="Times New Roman"/>
              </a:rPr>
              <a:t>F</a:t>
            </a:r>
            <a:r>
              <a:rPr sz="3400" u="heavy" spc="135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Times New Roman"/>
                <a:cs typeface="Times New Roman"/>
              </a:rPr>
              <a:t>a</a:t>
            </a:r>
            <a:r>
              <a:rPr sz="3400" u="heavy" spc="45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Times New Roman"/>
                <a:cs typeface="Times New Roman"/>
              </a:rPr>
              <a:t>c</a:t>
            </a:r>
            <a:r>
              <a:rPr sz="3400" u="heavy" spc="310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Times New Roman"/>
                <a:cs typeface="Times New Roman"/>
              </a:rPr>
              <a:t>e</a:t>
            </a:r>
            <a:r>
              <a:rPr sz="3400" b="0" u="none" spc="-80" dirty="0">
                <a:solidFill>
                  <a:srgbClr val="00AF50"/>
                </a:solidFill>
                <a:latin typeface="Times New Roman"/>
                <a:cs typeface="Times New Roman"/>
              </a:rPr>
              <a:t>:</a:t>
            </a:r>
            <a:endParaRPr sz="34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35940" y="1172400"/>
            <a:ext cx="5291455" cy="2001520"/>
          </a:xfrm>
          <a:prstGeom prst="rect">
            <a:avLst/>
          </a:prstGeom>
        </p:spPr>
        <p:txBody>
          <a:bodyPr vert="horz" wrap="square" lIns="0" tIns="95250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750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50" dirty="0">
                <a:solidFill>
                  <a:srgbClr val="0D0D0D"/>
                </a:solidFill>
                <a:latin typeface="Times New Roman"/>
                <a:cs typeface="Times New Roman"/>
              </a:rPr>
              <a:t>Skin</a:t>
            </a:r>
            <a:r>
              <a:rPr sz="2700" spc="-12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80" dirty="0">
                <a:solidFill>
                  <a:srgbClr val="0D0D0D"/>
                </a:solidFill>
                <a:latin typeface="Times New Roman"/>
                <a:cs typeface="Times New Roman"/>
              </a:rPr>
              <a:t>cracked</a:t>
            </a:r>
            <a:r>
              <a:rPr sz="2700" spc="-6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50" dirty="0">
                <a:solidFill>
                  <a:srgbClr val="0D0D0D"/>
                </a:solidFill>
                <a:latin typeface="Times New Roman"/>
                <a:cs typeface="Times New Roman"/>
              </a:rPr>
              <a:t>at</a:t>
            </a:r>
            <a:r>
              <a:rPr sz="2700" spc="-9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65" dirty="0">
                <a:solidFill>
                  <a:srgbClr val="0D0D0D"/>
                </a:solidFill>
                <a:latin typeface="Times New Roman"/>
                <a:cs typeface="Times New Roman"/>
              </a:rPr>
              <a:t>the</a:t>
            </a:r>
            <a:r>
              <a:rPr sz="2700" spc="-8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10" dirty="0">
                <a:solidFill>
                  <a:srgbClr val="0D0D0D"/>
                </a:solidFill>
                <a:latin typeface="Times New Roman"/>
                <a:cs typeface="Times New Roman"/>
              </a:rPr>
              <a:t>margin</a:t>
            </a:r>
            <a:r>
              <a:rPr sz="2700" spc="-9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20" dirty="0">
                <a:solidFill>
                  <a:srgbClr val="0D0D0D"/>
                </a:solidFill>
                <a:latin typeface="Times New Roman"/>
                <a:cs typeface="Times New Roman"/>
              </a:rPr>
              <a:t>of</a:t>
            </a:r>
            <a:r>
              <a:rPr sz="2700" spc="6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35" dirty="0">
                <a:solidFill>
                  <a:srgbClr val="0D0D0D"/>
                </a:solidFill>
                <a:latin typeface="Times New Roman"/>
                <a:cs typeface="Times New Roman"/>
              </a:rPr>
              <a:t>lips.</a:t>
            </a:r>
            <a:endParaRPr sz="2700">
              <a:latin typeface="Times New Roman"/>
              <a:cs typeface="Times New Roman"/>
            </a:endParaRPr>
          </a:p>
          <a:p>
            <a:pPr marL="372110" indent="-360045">
              <a:lnSpc>
                <a:spcPct val="100000"/>
              </a:lnSpc>
              <a:spcBef>
                <a:spcPts val="650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372745" algn="l"/>
              </a:tabLst>
            </a:pPr>
            <a:r>
              <a:rPr sz="2700" spc="110" dirty="0">
                <a:solidFill>
                  <a:srgbClr val="0D0D0D"/>
                </a:solidFill>
                <a:latin typeface="Times New Roman"/>
                <a:cs typeface="Times New Roman"/>
              </a:rPr>
              <a:t>Eruptions </a:t>
            </a:r>
            <a:r>
              <a:rPr sz="2700" spc="165" dirty="0">
                <a:solidFill>
                  <a:srgbClr val="0D0D0D"/>
                </a:solidFill>
                <a:latin typeface="Times New Roman"/>
                <a:cs typeface="Times New Roman"/>
              </a:rPr>
              <a:t>on</a:t>
            </a:r>
            <a:r>
              <a:rPr sz="2700" spc="-33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95" dirty="0">
                <a:solidFill>
                  <a:srgbClr val="0D0D0D"/>
                </a:solidFill>
                <a:latin typeface="Times New Roman"/>
                <a:cs typeface="Times New Roman"/>
              </a:rPr>
              <a:t>chin.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50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15" dirty="0">
                <a:solidFill>
                  <a:srgbClr val="0D0D0D"/>
                </a:solidFill>
                <a:latin typeface="Times New Roman"/>
                <a:cs typeface="Times New Roman"/>
              </a:rPr>
              <a:t>Facial</a:t>
            </a:r>
            <a:r>
              <a:rPr sz="2700" spc="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75" dirty="0">
                <a:solidFill>
                  <a:srgbClr val="0D0D0D"/>
                </a:solidFill>
                <a:latin typeface="Times New Roman"/>
                <a:cs typeface="Times New Roman"/>
              </a:rPr>
              <a:t>neuralgia..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45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75" dirty="0">
                <a:solidFill>
                  <a:srgbClr val="0D0D0D"/>
                </a:solidFill>
                <a:latin typeface="Times New Roman"/>
                <a:cs typeface="Times New Roman"/>
              </a:rPr>
              <a:t>Worse</a:t>
            </a:r>
            <a:r>
              <a:rPr sz="2700" spc="-8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14" dirty="0">
                <a:solidFill>
                  <a:srgbClr val="0D0D0D"/>
                </a:solidFill>
                <a:latin typeface="Times New Roman"/>
                <a:cs typeface="Times New Roman"/>
              </a:rPr>
              <a:t>in</a:t>
            </a:r>
            <a:r>
              <a:rPr sz="2700" spc="-114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60" dirty="0">
                <a:solidFill>
                  <a:srgbClr val="0D0D0D"/>
                </a:solidFill>
                <a:latin typeface="Times New Roman"/>
                <a:cs typeface="Times New Roman"/>
              </a:rPr>
              <a:t>cold,</a:t>
            </a:r>
            <a:r>
              <a:rPr sz="2700" spc="-5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65" dirty="0">
                <a:solidFill>
                  <a:srgbClr val="0D0D0D"/>
                </a:solidFill>
                <a:latin typeface="Times New Roman"/>
                <a:cs typeface="Times New Roman"/>
              </a:rPr>
              <a:t>damp</a:t>
            </a:r>
            <a:r>
              <a:rPr sz="2700" spc="-14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70" dirty="0">
                <a:solidFill>
                  <a:srgbClr val="0D0D0D"/>
                </a:solidFill>
                <a:latin typeface="Times New Roman"/>
                <a:cs typeface="Times New Roman"/>
              </a:rPr>
              <a:t>weather.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28244" y="3357371"/>
            <a:ext cx="6858000" cy="332841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73879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828" y="0"/>
            <a:ext cx="9145905" cy="6858000"/>
            <a:chOff x="-828" y="0"/>
            <a:chExt cx="9145905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223"/>
              <a:ext cx="9143999" cy="10287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401357" y="0"/>
              <a:ext cx="4742641" cy="59994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9088207" cy="10205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-828" y="52323"/>
              <a:ext cx="9145590" cy="90182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444500" y="1212183"/>
            <a:ext cx="4257675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/>
                <a:cs typeface="Times New Roman"/>
              </a:rPr>
              <a:t>SILICEA </a:t>
            </a:r>
            <a:r>
              <a:rPr lang="en-US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/>
                <a:cs typeface="Times New Roman"/>
              </a:rPr>
              <a:t>TERRA</a:t>
            </a:r>
            <a:endParaRPr sz="4000" dirty="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35940" y="1830450"/>
            <a:ext cx="7815580" cy="2685351"/>
          </a:xfrm>
          <a:prstGeom prst="rect">
            <a:avLst/>
          </a:prstGeom>
        </p:spPr>
        <p:txBody>
          <a:bodyPr vert="horz" wrap="square" lIns="0" tIns="121920" rIns="0" bIns="0" rtlCol="0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960"/>
              </a:spcBef>
              <a:buFont typeface="Wingdings" pitchFamily="2" charset="2"/>
              <a:buChar char="Ø"/>
              <a:tabLst>
                <a:tab pos="4342765" algn="l"/>
              </a:tabLst>
            </a:pPr>
            <a:r>
              <a:rPr sz="3600" b="1" spc="-75" dirty="0" smtClean="0">
                <a:solidFill>
                  <a:srgbClr val="386F25"/>
                </a:solidFill>
                <a:latin typeface="Times New Roman"/>
                <a:cs typeface="Times New Roman"/>
              </a:rPr>
              <a:t>COMMON</a:t>
            </a:r>
            <a:r>
              <a:rPr sz="3600" b="1" spc="-50" dirty="0" smtClean="0">
                <a:solidFill>
                  <a:srgbClr val="386F25"/>
                </a:solidFill>
                <a:latin typeface="Times New Roman"/>
                <a:cs typeface="Times New Roman"/>
              </a:rPr>
              <a:t> </a:t>
            </a:r>
            <a:r>
              <a:rPr sz="3600" b="1" spc="-85" dirty="0">
                <a:solidFill>
                  <a:srgbClr val="386F25"/>
                </a:solidFill>
                <a:latin typeface="Times New Roman"/>
                <a:cs typeface="Times New Roman"/>
              </a:rPr>
              <a:t>NAME</a:t>
            </a:r>
            <a:r>
              <a:rPr sz="3600" spc="-85" dirty="0">
                <a:latin typeface="Times New Roman"/>
                <a:cs typeface="Times New Roman"/>
              </a:rPr>
              <a:t>:	</a:t>
            </a:r>
            <a:r>
              <a:rPr sz="3600" spc="145" dirty="0">
                <a:latin typeface="Times New Roman"/>
                <a:cs typeface="Times New Roman"/>
              </a:rPr>
              <a:t>Pure</a:t>
            </a:r>
            <a:r>
              <a:rPr sz="3600" spc="-185" dirty="0">
                <a:latin typeface="Times New Roman"/>
                <a:cs typeface="Times New Roman"/>
              </a:rPr>
              <a:t> </a:t>
            </a:r>
            <a:r>
              <a:rPr sz="3600" spc="45" dirty="0">
                <a:latin typeface="Times New Roman"/>
                <a:cs typeface="Times New Roman"/>
              </a:rPr>
              <a:t>silica</a:t>
            </a:r>
            <a:endParaRPr sz="3600" dirty="0">
              <a:latin typeface="Times New Roman"/>
              <a:cs typeface="Times New Roman"/>
            </a:endParaRPr>
          </a:p>
          <a:p>
            <a:pPr marL="469900" indent="-457200">
              <a:lnSpc>
                <a:spcPct val="100000"/>
              </a:lnSpc>
              <a:spcBef>
                <a:spcPts val="865"/>
              </a:spcBef>
              <a:buFont typeface="Wingdings" pitchFamily="2" charset="2"/>
              <a:buChar char="Ø"/>
              <a:tabLst>
                <a:tab pos="2999105" algn="l"/>
              </a:tabLst>
            </a:pPr>
            <a:r>
              <a:rPr sz="3600" b="1" spc="-55" dirty="0" smtClean="0">
                <a:solidFill>
                  <a:srgbClr val="386F25"/>
                </a:solidFill>
                <a:latin typeface="Times New Roman"/>
                <a:cs typeface="Times New Roman"/>
              </a:rPr>
              <a:t>KINGDOM</a:t>
            </a:r>
            <a:r>
              <a:rPr sz="3600" spc="-55" dirty="0">
                <a:latin typeface="Times New Roman"/>
                <a:cs typeface="Times New Roman"/>
              </a:rPr>
              <a:t>:	</a:t>
            </a:r>
            <a:r>
              <a:rPr sz="3600" spc="105" dirty="0">
                <a:latin typeface="Times New Roman"/>
                <a:cs typeface="Times New Roman"/>
              </a:rPr>
              <a:t>Mineral</a:t>
            </a:r>
            <a:r>
              <a:rPr sz="3600" spc="-10" dirty="0">
                <a:latin typeface="Times New Roman"/>
                <a:cs typeface="Times New Roman"/>
              </a:rPr>
              <a:t> </a:t>
            </a:r>
            <a:r>
              <a:rPr sz="3600" spc="100" dirty="0">
                <a:latin typeface="Times New Roman"/>
                <a:cs typeface="Times New Roman"/>
              </a:rPr>
              <a:t>Kingdom</a:t>
            </a:r>
            <a:endParaRPr sz="3600" dirty="0">
              <a:latin typeface="Times New Roman"/>
              <a:cs typeface="Times New Roman"/>
            </a:endParaRPr>
          </a:p>
          <a:p>
            <a:pPr marL="469900" indent="-457200">
              <a:lnSpc>
                <a:spcPct val="100000"/>
              </a:lnSpc>
              <a:spcBef>
                <a:spcPts val="865"/>
              </a:spcBef>
              <a:buFont typeface="Wingdings" pitchFamily="2" charset="2"/>
              <a:buChar char="Ø"/>
              <a:tabLst>
                <a:tab pos="2489835" algn="l"/>
              </a:tabLst>
            </a:pPr>
            <a:r>
              <a:rPr sz="3600" b="1" spc="-165" dirty="0" smtClean="0">
                <a:solidFill>
                  <a:srgbClr val="386F25"/>
                </a:solidFill>
                <a:latin typeface="Times New Roman"/>
                <a:cs typeface="Times New Roman"/>
              </a:rPr>
              <a:t>PROVER</a:t>
            </a:r>
            <a:r>
              <a:rPr sz="3600" spc="-165" dirty="0">
                <a:latin typeface="Times New Roman"/>
                <a:cs typeface="Times New Roman"/>
              </a:rPr>
              <a:t>:	</a:t>
            </a:r>
            <a:r>
              <a:rPr sz="3600" spc="-10" dirty="0">
                <a:latin typeface="Times New Roman"/>
                <a:cs typeface="Times New Roman"/>
              </a:rPr>
              <a:t>Dr.</a:t>
            </a:r>
            <a:r>
              <a:rPr sz="3600" spc="-15" dirty="0">
                <a:latin typeface="Times New Roman"/>
                <a:cs typeface="Times New Roman"/>
              </a:rPr>
              <a:t> </a:t>
            </a:r>
            <a:r>
              <a:rPr sz="3600" spc="229" dirty="0">
                <a:latin typeface="Times New Roman"/>
                <a:cs typeface="Times New Roman"/>
              </a:rPr>
              <a:t>Hahnemann</a:t>
            </a:r>
            <a:endParaRPr sz="3600" dirty="0">
              <a:latin typeface="Times New Roman"/>
              <a:cs typeface="Times New Roman"/>
            </a:endParaRPr>
          </a:p>
          <a:p>
            <a:pPr marL="469900" indent="-457200">
              <a:lnSpc>
                <a:spcPct val="100000"/>
              </a:lnSpc>
              <a:spcBef>
                <a:spcPts val="865"/>
              </a:spcBef>
              <a:buFont typeface="Wingdings" pitchFamily="2" charset="2"/>
              <a:buChar char="Ø"/>
              <a:tabLst>
                <a:tab pos="5474970" algn="l"/>
              </a:tabLst>
            </a:pPr>
            <a:r>
              <a:rPr sz="3600" b="1" spc="-185" dirty="0" smtClean="0">
                <a:solidFill>
                  <a:srgbClr val="386F25"/>
                </a:solidFill>
                <a:latin typeface="Times New Roman"/>
                <a:cs typeface="Times New Roman"/>
              </a:rPr>
              <a:t>CHEMICAL</a:t>
            </a:r>
            <a:r>
              <a:rPr sz="3600" b="1" spc="-85" dirty="0" smtClean="0">
                <a:solidFill>
                  <a:srgbClr val="386F25"/>
                </a:solidFill>
                <a:latin typeface="Times New Roman"/>
                <a:cs typeface="Times New Roman"/>
              </a:rPr>
              <a:t> </a:t>
            </a:r>
            <a:r>
              <a:rPr sz="3600" b="1" spc="-70" dirty="0">
                <a:solidFill>
                  <a:srgbClr val="386F25"/>
                </a:solidFill>
                <a:latin typeface="Times New Roman"/>
                <a:cs typeface="Times New Roman"/>
              </a:rPr>
              <a:t>FORMULA</a:t>
            </a:r>
            <a:r>
              <a:rPr sz="3600" spc="-70" dirty="0">
                <a:latin typeface="Times New Roman"/>
                <a:cs typeface="Times New Roman"/>
              </a:rPr>
              <a:t>:	</a:t>
            </a:r>
            <a:r>
              <a:rPr sz="3600" dirty="0">
                <a:latin typeface="Times New Roman"/>
                <a:cs typeface="Times New Roman"/>
              </a:rPr>
              <a:t>Silicic</a:t>
            </a:r>
            <a:r>
              <a:rPr sz="3600" spc="-215" dirty="0">
                <a:latin typeface="Times New Roman"/>
                <a:cs typeface="Times New Roman"/>
              </a:rPr>
              <a:t> </a:t>
            </a:r>
            <a:r>
              <a:rPr sz="3600" spc="65" dirty="0">
                <a:latin typeface="Times New Roman"/>
                <a:cs typeface="Times New Roman"/>
              </a:rPr>
              <a:t>oxide</a:t>
            </a:r>
            <a:endParaRPr sz="36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26947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828" y="0"/>
            <a:ext cx="9145905" cy="6858000"/>
            <a:chOff x="-828" y="0"/>
            <a:chExt cx="9145905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223"/>
              <a:ext cx="9143999" cy="10287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401357" y="0"/>
              <a:ext cx="4742641" cy="59994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9088207" cy="10205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-828" y="52323"/>
              <a:ext cx="9145590" cy="90182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535940" y="719785"/>
            <a:ext cx="1399540" cy="543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400" b="0" u="none" spc="-30" dirty="0">
                <a:solidFill>
                  <a:srgbClr val="00AF50"/>
                </a:solidFill>
                <a:latin typeface="Times New Roman"/>
                <a:cs typeface="Times New Roman"/>
              </a:rPr>
              <a:t>M</a:t>
            </a:r>
            <a:r>
              <a:rPr sz="3400" b="0" u="none" spc="160" dirty="0">
                <a:solidFill>
                  <a:srgbClr val="00AF50"/>
                </a:solidFill>
                <a:latin typeface="Times New Roman"/>
                <a:cs typeface="Times New Roman"/>
              </a:rPr>
              <a:t>outh:</a:t>
            </a:r>
            <a:endParaRPr sz="34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35940" y="1244600"/>
            <a:ext cx="4447540" cy="2988945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745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95" dirty="0">
                <a:solidFill>
                  <a:srgbClr val="0D0D0D"/>
                </a:solidFill>
                <a:latin typeface="Times New Roman"/>
                <a:cs typeface="Times New Roman"/>
              </a:rPr>
              <a:t>Sensation</a:t>
            </a:r>
            <a:r>
              <a:rPr sz="2700" spc="-13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20" dirty="0">
                <a:solidFill>
                  <a:srgbClr val="0D0D0D"/>
                </a:solidFill>
                <a:latin typeface="Times New Roman"/>
                <a:cs typeface="Times New Roman"/>
              </a:rPr>
              <a:t>of</a:t>
            </a:r>
            <a:r>
              <a:rPr sz="2700" spc="4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14" dirty="0">
                <a:solidFill>
                  <a:srgbClr val="0D0D0D"/>
                </a:solidFill>
                <a:latin typeface="Times New Roman"/>
                <a:cs typeface="Times New Roman"/>
              </a:rPr>
              <a:t>hair</a:t>
            </a:r>
            <a:r>
              <a:rPr sz="2700" spc="-17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65" dirty="0">
                <a:solidFill>
                  <a:srgbClr val="0D0D0D"/>
                </a:solidFill>
                <a:latin typeface="Times New Roman"/>
                <a:cs typeface="Times New Roman"/>
              </a:rPr>
              <a:t>on</a:t>
            </a:r>
            <a:r>
              <a:rPr sz="2700" spc="-7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14" dirty="0">
                <a:solidFill>
                  <a:srgbClr val="0D0D0D"/>
                </a:solidFill>
                <a:latin typeface="Times New Roman"/>
                <a:cs typeface="Times New Roman"/>
              </a:rPr>
              <a:t>tongue.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50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100" dirty="0">
                <a:solidFill>
                  <a:srgbClr val="0D0D0D"/>
                </a:solidFill>
                <a:latin typeface="Times New Roman"/>
                <a:cs typeface="Times New Roman"/>
              </a:rPr>
              <a:t>Gums</a:t>
            </a:r>
            <a:r>
              <a:rPr sz="2700" spc="-13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65" dirty="0">
                <a:solidFill>
                  <a:srgbClr val="0D0D0D"/>
                </a:solidFill>
                <a:latin typeface="Times New Roman"/>
                <a:cs typeface="Times New Roman"/>
              </a:rPr>
              <a:t>sensitive</a:t>
            </a:r>
            <a:r>
              <a:rPr sz="2700" spc="-14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30" dirty="0">
                <a:solidFill>
                  <a:srgbClr val="0D0D0D"/>
                </a:solidFill>
                <a:latin typeface="Times New Roman"/>
                <a:cs typeface="Times New Roman"/>
              </a:rPr>
              <a:t>to</a:t>
            </a:r>
            <a:r>
              <a:rPr sz="2700" spc="-14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70" dirty="0">
                <a:solidFill>
                  <a:srgbClr val="0D0D0D"/>
                </a:solidFill>
                <a:latin typeface="Times New Roman"/>
                <a:cs typeface="Times New Roman"/>
              </a:rPr>
              <a:t>cold</a:t>
            </a:r>
            <a:r>
              <a:rPr sz="2700" spc="-6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5" dirty="0">
                <a:solidFill>
                  <a:srgbClr val="0D0D0D"/>
                </a:solidFill>
                <a:latin typeface="Times New Roman"/>
                <a:cs typeface="Times New Roman"/>
              </a:rPr>
              <a:t>air.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45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-10" dirty="0">
                <a:solidFill>
                  <a:srgbClr val="0D0D0D"/>
                </a:solidFill>
                <a:latin typeface="Times New Roman"/>
                <a:cs typeface="Times New Roman"/>
              </a:rPr>
              <a:t>Boils </a:t>
            </a:r>
            <a:r>
              <a:rPr sz="2700" spc="165" dirty="0">
                <a:solidFill>
                  <a:srgbClr val="0D0D0D"/>
                </a:solidFill>
                <a:latin typeface="Times New Roman"/>
                <a:cs typeface="Times New Roman"/>
              </a:rPr>
              <a:t>on</a:t>
            </a:r>
            <a:r>
              <a:rPr sz="2700" spc="-22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90" dirty="0">
                <a:solidFill>
                  <a:srgbClr val="0D0D0D"/>
                </a:solidFill>
                <a:latin typeface="Times New Roman"/>
                <a:cs typeface="Times New Roman"/>
              </a:rPr>
              <a:t>gums.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50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30" dirty="0">
                <a:solidFill>
                  <a:srgbClr val="0D0D0D"/>
                </a:solidFill>
                <a:latin typeface="Times New Roman"/>
                <a:cs typeface="Times New Roman"/>
              </a:rPr>
              <a:t>Abscess</a:t>
            </a:r>
            <a:r>
              <a:rPr sz="2700" spc="-15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50" dirty="0">
                <a:solidFill>
                  <a:srgbClr val="0D0D0D"/>
                </a:solidFill>
                <a:latin typeface="Times New Roman"/>
                <a:cs typeface="Times New Roman"/>
              </a:rPr>
              <a:t>at</a:t>
            </a:r>
            <a:r>
              <a:rPr sz="2700" spc="-11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25" dirty="0">
                <a:solidFill>
                  <a:srgbClr val="0D0D0D"/>
                </a:solidFill>
                <a:latin typeface="Times New Roman"/>
                <a:cs typeface="Times New Roman"/>
              </a:rPr>
              <a:t>root</a:t>
            </a:r>
            <a:r>
              <a:rPr sz="2700" spc="-9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30" dirty="0">
                <a:solidFill>
                  <a:srgbClr val="0D0D0D"/>
                </a:solidFill>
                <a:latin typeface="Times New Roman"/>
                <a:cs typeface="Times New Roman"/>
              </a:rPr>
              <a:t>to</a:t>
            </a:r>
            <a:r>
              <a:rPr sz="2700" spc="-10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30" dirty="0">
                <a:solidFill>
                  <a:srgbClr val="0D0D0D"/>
                </a:solidFill>
                <a:latin typeface="Times New Roman"/>
                <a:cs typeface="Times New Roman"/>
              </a:rPr>
              <a:t>teeth.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50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85" dirty="0">
                <a:solidFill>
                  <a:srgbClr val="0D0D0D"/>
                </a:solidFill>
                <a:latin typeface="Times New Roman"/>
                <a:cs typeface="Times New Roman"/>
              </a:rPr>
              <a:t>Pyorrhea </a:t>
            </a:r>
            <a:r>
              <a:rPr sz="2700" spc="110" dirty="0">
                <a:solidFill>
                  <a:srgbClr val="0D0D0D"/>
                </a:solidFill>
                <a:latin typeface="Times New Roman"/>
                <a:cs typeface="Times New Roman"/>
              </a:rPr>
              <a:t>(merc</a:t>
            </a:r>
            <a:r>
              <a:rPr sz="2700" spc="-30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70" dirty="0">
                <a:solidFill>
                  <a:srgbClr val="0D0D0D"/>
                </a:solidFill>
                <a:latin typeface="Times New Roman"/>
                <a:cs typeface="Times New Roman"/>
              </a:rPr>
              <a:t>cor).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50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45" dirty="0">
                <a:solidFill>
                  <a:srgbClr val="0D0D0D"/>
                </a:solidFill>
                <a:latin typeface="Times New Roman"/>
                <a:cs typeface="Times New Roman"/>
              </a:rPr>
              <a:t>Sensitive </a:t>
            </a:r>
            <a:r>
              <a:rPr sz="2700" spc="130" dirty="0">
                <a:solidFill>
                  <a:srgbClr val="0D0D0D"/>
                </a:solidFill>
                <a:latin typeface="Times New Roman"/>
                <a:cs typeface="Times New Roman"/>
              </a:rPr>
              <a:t>to</a:t>
            </a:r>
            <a:r>
              <a:rPr sz="2700" spc="-45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75" dirty="0">
                <a:solidFill>
                  <a:srgbClr val="0D0D0D"/>
                </a:solidFill>
                <a:latin typeface="Times New Roman"/>
                <a:cs typeface="Times New Roman"/>
              </a:rPr>
              <a:t>cold </a:t>
            </a:r>
            <a:r>
              <a:rPr sz="2700" spc="40" dirty="0">
                <a:solidFill>
                  <a:srgbClr val="0D0D0D"/>
                </a:solidFill>
                <a:latin typeface="Times New Roman"/>
                <a:cs typeface="Times New Roman"/>
              </a:rPr>
              <a:t>water.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786884" y="2929127"/>
            <a:ext cx="3457956" cy="35631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702877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828" y="0"/>
            <a:ext cx="9145905" cy="6858000"/>
            <a:chOff x="-828" y="0"/>
            <a:chExt cx="9145905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223"/>
              <a:ext cx="9143999" cy="10287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401357" y="0"/>
              <a:ext cx="4742641" cy="59994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9088207" cy="10205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-828" y="52323"/>
              <a:ext cx="9145590" cy="90182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535940" y="719785"/>
            <a:ext cx="1901189" cy="543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400" u="heavy" spc="140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Times New Roman"/>
                <a:cs typeface="Times New Roman"/>
              </a:rPr>
              <a:t>Stomach</a:t>
            </a:r>
            <a:r>
              <a:rPr sz="3400" b="0" u="none" spc="140" dirty="0">
                <a:solidFill>
                  <a:srgbClr val="00AF50"/>
                </a:solidFill>
                <a:latin typeface="Times New Roman"/>
                <a:cs typeface="Times New Roman"/>
              </a:rPr>
              <a:t>:</a:t>
            </a:r>
            <a:endParaRPr sz="34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35940" y="1244600"/>
            <a:ext cx="6210300" cy="2494915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745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80" dirty="0">
                <a:solidFill>
                  <a:srgbClr val="0D0D0D"/>
                </a:solidFill>
                <a:latin typeface="Times New Roman"/>
                <a:cs typeface="Times New Roman"/>
              </a:rPr>
              <a:t>Disgust</a:t>
            </a:r>
            <a:r>
              <a:rPr sz="2700" spc="-10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50" dirty="0">
                <a:solidFill>
                  <a:srgbClr val="0D0D0D"/>
                </a:solidFill>
                <a:latin typeface="Times New Roman"/>
                <a:cs typeface="Times New Roman"/>
              </a:rPr>
              <a:t>for</a:t>
            </a:r>
            <a:r>
              <a:rPr sz="2700" spc="-9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55" dirty="0">
                <a:solidFill>
                  <a:srgbClr val="0D0D0D"/>
                </a:solidFill>
                <a:latin typeface="Times New Roman"/>
                <a:cs typeface="Times New Roman"/>
              </a:rPr>
              <a:t>meat</a:t>
            </a:r>
            <a:r>
              <a:rPr sz="2700" spc="-14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65" dirty="0">
                <a:solidFill>
                  <a:srgbClr val="0D0D0D"/>
                </a:solidFill>
                <a:latin typeface="Times New Roman"/>
                <a:cs typeface="Times New Roman"/>
              </a:rPr>
              <a:t>and</a:t>
            </a:r>
            <a:r>
              <a:rPr sz="2700" spc="-6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14" dirty="0">
                <a:solidFill>
                  <a:srgbClr val="0D0D0D"/>
                </a:solidFill>
                <a:latin typeface="Times New Roman"/>
                <a:cs typeface="Times New Roman"/>
              </a:rPr>
              <a:t>warm</a:t>
            </a:r>
            <a:r>
              <a:rPr sz="2700" spc="-5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65" dirty="0">
                <a:solidFill>
                  <a:srgbClr val="0D0D0D"/>
                </a:solidFill>
                <a:latin typeface="Times New Roman"/>
                <a:cs typeface="Times New Roman"/>
              </a:rPr>
              <a:t>food.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50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135" dirty="0">
                <a:solidFill>
                  <a:srgbClr val="0D0D0D"/>
                </a:solidFill>
                <a:latin typeface="Times New Roman"/>
                <a:cs typeface="Times New Roman"/>
              </a:rPr>
              <a:t>Want</a:t>
            </a:r>
            <a:r>
              <a:rPr sz="2700" spc="-13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20" dirty="0">
                <a:solidFill>
                  <a:srgbClr val="0D0D0D"/>
                </a:solidFill>
                <a:latin typeface="Times New Roman"/>
                <a:cs typeface="Times New Roman"/>
              </a:rPr>
              <a:t>of</a:t>
            </a:r>
            <a:r>
              <a:rPr sz="270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00" dirty="0">
                <a:solidFill>
                  <a:srgbClr val="0D0D0D"/>
                </a:solidFill>
                <a:latin typeface="Times New Roman"/>
                <a:cs typeface="Times New Roman"/>
              </a:rPr>
              <a:t>appetite;</a:t>
            </a:r>
            <a:r>
              <a:rPr sz="2700" spc="-4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25" dirty="0">
                <a:solidFill>
                  <a:srgbClr val="0D0D0D"/>
                </a:solidFill>
                <a:latin typeface="Times New Roman"/>
                <a:cs typeface="Times New Roman"/>
              </a:rPr>
              <a:t>thirst</a:t>
            </a:r>
            <a:r>
              <a:rPr sz="2700" spc="-14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0" dirty="0">
                <a:solidFill>
                  <a:srgbClr val="0D0D0D"/>
                </a:solidFill>
                <a:latin typeface="Times New Roman"/>
                <a:cs typeface="Times New Roman"/>
              </a:rPr>
              <a:t>excessive.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45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75" dirty="0">
                <a:solidFill>
                  <a:srgbClr val="0D0D0D"/>
                </a:solidFill>
                <a:latin typeface="Times New Roman"/>
                <a:cs typeface="Times New Roman"/>
              </a:rPr>
              <a:t>Sour</a:t>
            </a:r>
            <a:r>
              <a:rPr sz="2700" spc="-16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20" dirty="0">
                <a:solidFill>
                  <a:srgbClr val="0D0D0D"/>
                </a:solidFill>
                <a:latin typeface="Times New Roman"/>
                <a:cs typeface="Times New Roman"/>
              </a:rPr>
              <a:t>eructations</a:t>
            </a:r>
            <a:r>
              <a:rPr sz="2700" spc="-12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85" dirty="0">
                <a:solidFill>
                  <a:srgbClr val="0D0D0D"/>
                </a:solidFill>
                <a:latin typeface="Times New Roman"/>
                <a:cs typeface="Times New Roman"/>
              </a:rPr>
              <a:t>after</a:t>
            </a:r>
            <a:r>
              <a:rPr sz="2700" spc="-16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05" dirty="0">
                <a:solidFill>
                  <a:srgbClr val="0D0D0D"/>
                </a:solidFill>
                <a:latin typeface="Times New Roman"/>
                <a:cs typeface="Times New Roman"/>
              </a:rPr>
              <a:t>eating</a:t>
            </a:r>
            <a:r>
              <a:rPr sz="270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95" dirty="0">
                <a:solidFill>
                  <a:srgbClr val="0D0D0D"/>
                </a:solidFill>
                <a:latin typeface="Times New Roman"/>
                <a:cs typeface="Times New Roman"/>
              </a:rPr>
              <a:t>(sep</a:t>
            </a:r>
            <a:r>
              <a:rPr sz="2700" spc="-8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-60" dirty="0">
                <a:solidFill>
                  <a:srgbClr val="0D0D0D"/>
                </a:solidFill>
                <a:latin typeface="Times New Roman"/>
                <a:cs typeface="Times New Roman"/>
              </a:rPr>
              <a:t>;</a:t>
            </a:r>
            <a:r>
              <a:rPr sz="2700" spc="-7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45" dirty="0">
                <a:solidFill>
                  <a:srgbClr val="0D0D0D"/>
                </a:solidFill>
                <a:latin typeface="Times New Roman"/>
                <a:cs typeface="Times New Roman"/>
              </a:rPr>
              <a:t>clac).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50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95" dirty="0">
                <a:solidFill>
                  <a:srgbClr val="0D0D0D"/>
                </a:solidFill>
                <a:latin typeface="Times New Roman"/>
                <a:cs typeface="Times New Roman"/>
              </a:rPr>
              <a:t>Pit</a:t>
            </a:r>
            <a:r>
              <a:rPr sz="2700" spc="-14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20" dirty="0">
                <a:solidFill>
                  <a:srgbClr val="0D0D0D"/>
                </a:solidFill>
                <a:latin typeface="Times New Roman"/>
                <a:cs typeface="Times New Roman"/>
              </a:rPr>
              <a:t>of</a:t>
            </a:r>
            <a:r>
              <a:rPr sz="2700" spc="1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30" dirty="0">
                <a:solidFill>
                  <a:srgbClr val="0D0D0D"/>
                </a:solidFill>
                <a:latin typeface="Times New Roman"/>
                <a:cs typeface="Times New Roman"/>
              </a:rPr>
              <a:t>stomach</a:t>
            </a:r>
            <a:r>
              <a:rPr sz="2700" spc="-8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85" dirty="0">
                <a:solidFill>
                  <a:srgbClr val="0D0D0D"/>
                </a:solidFill>
                <a:latin typeface="Times New Roman"/>
                <a:cs typeface="Times New Roman"/>
              </a:rPr>
              <a:t>painful</a:t>
            </a:r>
            <a:r>
              <a:rPr sz="2700" spc="-2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30" dirty="0">
                <a:solidFill>
                  <a:srgbClr val="0D0D0D"/>
                </a:solidFill>
                <a:latin typeface="Times New Roman"/>
                <a:cs typeface="Times New Roman"/>
              </a:rPr>
              <a:t>to</a:t>
            </a:r>
            <a:r>
              <a:rPr sz="2700" spc="-9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90" dirty="0">
                <a:solidFill>
                  <a:srgbClr val="0D0D0D"/>
                </a:solidFill>
                <a:latin typeface="Times New Roman"/>
                <a:cs typeface="Times New Roman"/>
              </a:rPr>
              <a:t>pressure.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50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55" dirty="0">
                <a:solidFill>
                  <a:srgbClr val="0D0D0D"/>
                </a:solidFill>
                <a:latin typeface="Times New Roman"/>
                <a:cs typeface="Times New Roman"/>
              </a:rPr>
              <a:t>Vomiting</a:t>
            </a:r>
            <a:r>
              <a:rPr sz="2700" spc="-8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85" dirty="0">
                <a:solidFill>
                  <a:srgbClr val="0D0D0D"/>
                </a:solidFill>
                <a:latin typeface="Times New Roman"/>
                <a:cs typeface="Times New Roman"/>
              </a:rPr>
              <a:t>after</a:t>
            </a:r>
            <a:r>
              <a:rPr sz="2700" spc="-16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05" dirty="0">
                <a:solidFill>
                  <a:srgbClr val="0D0D0D"/>
                </a:solidFill>
                <a:latin typeface="Times New Roman"/>
                <a:cs typeface="Times New Roman"/>
              </a:rPr>
              <a:t>drinking</a:t>
            </a:r>
            <a:r>
              <a:rPr sz="2700" spc="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60" dirty="0">
                <a:solidFill>
                  <a:srgbClr val="0D0D0D"/>
                </a:solidFill>
                <a:latin typeface="Times New Roman"/>
                <a:cs typeface="Times New Roman"/>
              </a:rPr>
              <a:t>(ars;</a:t>
            </a:r>
            <a:r>
              <a:rPr sz="2700" spc="-8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75" dirty="0">
                <a:solidFill>
                  <a:srgbClr val="0D0D0D"/>
                </a:solidFill>
                <a:latin typeface="Times New Roman"/>
                <a:cs typeface="Times New Roman"/>
              </a:rPr>
              <a:t>verat)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214627" y="3715511"/>
            <a:ext cx="3785616" cy="281787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439023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828" y="0"/>
            <a:ext cx="9145905" cy="6858000"/>
            <a:chOff x="-828" y="0"/>
            <a:chExt cx="9145905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223"/>
              <a:ext cx="9143999" cy="10287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401357" y="0"/>
              <a:ext cx="4742641" cy="59994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9088207" cy="10205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-828" y="52323"/>
              <a:ext cx="9145590" cy="90182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535940" y="719785"/>
            <a:ext cx="2123440" cy="543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400" u="heavy" spc="170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Times New Roman"/>
                <a:cs typeface="Times New Roman"/>
              </a:rPr>
              <a:t>Abdomen</a:t>
            </a:r>
            <a:r>
              <a:rPr sz="3400" b="0" u="none" spc="170" dirty="0">
                <a:solidFill>
                  <a:srgbClr val="00AF50"/>
                </a:solidFill>
                <a:latin typeface="Times New Roman"/>
                <a:cs typeface="Times New Roman"/>
              </a:rPr>
              <a:t>:</a:t>
            </a:r>
            <a:endParaRPr sz="34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35940" y="1244600"/>
            <a:ext cx="5706110" cy="2000885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745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90" dirty="0">
                <a:solidFill>
                  <a:srgbClr val="0D0D0D"/>
                </a:solidFill>
                <a:latin typeface="Times New Roman"/>
                <a:cs typeface="Times New Roman"/>
              </a:rPr>
              <a:t>Pain</a:t>
            </a:r>
            <a:r>
              <a:rPr sz="2700" spc="-9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20" dirty="0">
                <a:solidFill>
                  <a:srgbClr val="0D0D0D"/>
                </a:solidFill>
                <a:latin typeface="Times New Roman"/>
                <a:cs typeface="Times New Roman"/>
              </a:rPr>
              <a:t>or</a:t>
            </a:r>
            <a:r>
              <a:rPr sz="2700" spc="-12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85" dirty="0">
                <a:solidFill>
                  <a:srgbClr val="0D0D0D"/>
                </a:solidFill>
                <a:latin typeface="Times New Roman"/>
                <a:cs typeface="Times New Roman"/>
              </a:rPr>
              <a:t>painful</a:t>
            </a:r>
            <a:r>
              <a:rPr sz="2700" spc="-1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50" dirty="0">
                <a:solidFill>
                  <a:srgbClr val="0D0D0D"/>
                </a:solidFill>
                <a:latin typeface="Times New Roman"/>
                <a:cs typeface="Times New Roman"/>
              </a:rPr>
              <a:t>feeling</a:t>
            </a:r>
            <a:r>
              <a:rPr sz="270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14" dirty="0">
                <a:solidFill>
                  <a:srgbClr val="0D0D0D"/>
                </a:solidFill>
                <a:latin typeface="Times New Roman"/>
                <a:cs typeface="Times New Roman"/>
              </a:rPr>
              <a:t>in</a:t>
            </a:r>
            <a:r>
              <a:rPr sz="2700" spc="-9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35" dirty="0">
                <a:solidFill>
                  <a:srgbClr val="0D0D0D"/>
                </a:solidFill>
                <a:latin typeface="Times New Roman"/>
                <a:cs typeface="Times New Roman"/>
              </a:rPr>
              <a:t>abdomen.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50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130" dirty="0">
                <a:solidFill>
                  <a:srgbClr val="0D0D0D"/>
                </a:solidFill>
                <a:latin typeface="Times New Roman"/>
                <a:cs typeface="Times New Roman"/>
              </a:rPr>
              <a:t>Hard</a:t>
            </a:r>
            <a:r>
              <a:rPr sz="270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00" dirty="0">
                <a:solidFill>
                  <a:srgbClr val="0D0D0D"/>
                </a:solidFill>
                <a:latin typeface="Times New Roman"/>
                <a:cs typeface="Times New Roman"/>
              </a:rPr>
              <a:t>bloated.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45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20" dirty="0">
                <a:solidFill>
                  <a:srgbClr val="0D0D0D"/>
                </a:solidFill>
                <a:latin typeface="Times New Roman"/>
                <a:cs typeface="Times New Roman"/>
              </a:rPr>
              <a:t>colic;</a:t>
            </a:r>
            <a:r>
              <a:rPr sz="2700" spc="-7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14" dirty="0">
                <a:solidFill>
                  <a:srgbClr val="0D0D0D"/>
                </a:solidFill>
                <a:latin typeface="Times New Roman"/>
                <a:cs typeface="Times New Roman"/>
              </a:rPr>
              <a:t>cutting</a:t>
            </a:r>
            <a:r>
              <a:rPr sz="2700" spc="-4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20" dirty="0">
                <a:solidFill>
                  <a:srgbClr val="0D0D0D"/>
                </a:solidFill>
                <a:latin typeface="Times New Roman"/>
                <a:cs typeface="Times New Roman"/>
              </a:rPr>
              <a:t>pain</a:t>
            </a:r>
            <a:r>
              <a:rPr sz="2700" spc="-114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14" dirty="0">
                <a:solidFill>
                  <a:srgbClr val="0D0D0D"/>
                </a:solidFill>
                <a:latin typeface="Times New Roman"/>
                <a:cs typeface="Times New Roman"/>
              </a:rPr>
              <a:t>with</a:t>
            </a:r>
            <a:r>
              <a:rPr sz="2700" spc="-12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05" dirty="0">
                <a:solidFill>
                  <a:srgbClr val="0D0D0D"/>
                </a:solidFill>
                <a:latin typeface="Times New Roman"/>
                <a:cs typeface="Times New Roman"/>
              </a:rPr>
              <a:t>constipation.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50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105" dirty="0">
                <a:solidFill>
                  <a:srgbClr val="0D0D0D"/>
                </a:solidFill>
                <a:latin typeface="Times New Roman"/>
                <a:cs typeface="Times New Roman"/>
              </a:rPr>
              <a:t>Much </a:t>
            </a:r>
            <a:r>
              <a:rPr sz="2700" spc="114" dirty="0">
                <a:solidFill>
                  <a:srgbClr val="0D0D0D"/>
                </a:solidFill>
                <a:latin typeface="Times New Roman"/>
                <a:cs typeface="Times New Roman"/>
              </a:rPr>
              <a:t>rumbling in</a:t>
            </a:r>
            <a:r>
              <a:rPr sz="2700" spc="-34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40" dirty="0">
                <a:solidFill>
                  <a:srgbClr val="0D0D0D"/>
                </a:solidFill>
                <a:latin typeface="Times New Roman"/>
                <a:cs typeface="Times New Roman"/>
              </a:rPr>
              <a:t>bowels.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999744" y="3500628"/>
            <a:ext cx="4143755" cy="308457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136436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828" y="0"/>
            <a:ext cx="9145905" cy="6858000"/>
            <a:chOff x="-828" y="0"/>
            <a:chExt cx="9145905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223"/>
              <a:ext cx="9143999" cy="10287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401357" y="0"/>
              <a:ext cx="4742641" cy="59994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9088207" cy="10205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-828" y="52323"/>
              <a:ext cx="9145590" cy="90182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535940" y="719785"/>
            <a:ext cx="1717039" cy="543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400" u="heavy" spc="-105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Times New Roman"/>
                <a:cs typeface="Times New Roman"/>
              </a:rPr>
              <a:t>R</a:t>
            </a:r>
            <a:r>
              <a:rPr sz="3400" u="heavy" spc="235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Times New Roman"/>
                <a:cs typeface="Times New Roman"/>
              </a:rPr>
              <a:t>ec</a:t>
            </a:r>
            <a:r>
              <a:rPr sz="3400" u="heavy" spc="165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Times New Roman"/>
                <a:cs typeface="Times New Roman"/>
              </a:rPr>
              <a:t>t</a:t>
            </a:r>
            <a:r>
              <a:rPr sz="3400" u="heavy" spc="235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Times New Roman"/>
                <a:cs typeface="Times New Roman"/>
              </a:rPr>
              <a:t>u</a:t>
            </a:r>
            <a:r>
              <a:rPr sz="3400" u="heavy" spc="340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Times New Roman"/>
                <a:cs typeface="Times New Roman"/>
              </a:rPr>
              <a:t>m</a:t>
            </a:r>
            <a:r>
              <a:rPr sz="3400" b="0" u="none" spc="-80" dirty="0">
                <a:solidFill>
                  <a:srgbClr val="00AF50"/>
                </a:solidFill>
                <a:latin typeface="Times New Roman"/>
                <a:cs typeface="Times New Roman"/>
              </a:rPr>
              <a:t>:</a:t>
            </a:r>
            <a:endParaRPr sz="34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35940" y="1326896"/>
            <a:ext cx="7697470" cy="37293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6385" marR="5080" indent="-274320">
              <a:lnSpc>
                <a:spcPct val="100000"/>
              </a:lnSpc>
              <a:spcBef>
                <a:spcPts val="100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50" dirty="0">
                <a:solidFill>
                  <a:srgbClr val="0D0D0D"/>
                </a:solidFill>
                <a:latin typeface="Times New Roman"/>
                <a:cs typeface="Times New Roman"/>
              </a:rPr>
              <a:t>Fissures</a:t>
            </a:r>
            <a:r>
              <a:rPr sz="2700" spc="-16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65" dirty="0">
                <a:solidFill>
                  <a:srgbClr val="0D0D0D"/>
                </a:solidFill>
                <a:latin typeface="Times New Roman"/>
                <a:cs typeface="Times New Roman"/>
              </a:rPr>
              <a:t>and</a:t>
            </a:r>
            <a:r>
              <a:rPr sz="2700" spc="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20" dirty="0">
                <a:solidFill>
                  <a:srgbClr val="0D0D0D"/>
                </a:solidFill>
                <a:latin typeface="Times New Roman"/>
                <a:cs typeface="Times New Roman"/>
              </a:rPr>
              <a:t>haemorrhoids,</a:t>
            </a:r>
            <a:r>
              <a:rPr sz="2700" spc="-5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80" dirty="0">
                <a:solidFill>
                  <a:srgbClr val="0D0D0D"/>
                </a:solidFill>
                <a:latin typeface="Times New Roman"/>
                <a:cs typeface="Times New Roman"/>
              </a:rPr>
              <a:t>painful,</a:t>
            </a:r>
            <a:r>
              <a:rPr sz="2700" spc="-7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10" dirty="0">
                <a:solidFill>
                  <a:srgbClr val="0D0D0D"/>
                </a:solidFill>
                <a:latin typeface="Times New Roman"/>
                <a:cs typeface="Times New Roman"/>
              </a:rPr>
              <a:t>with</a:t>
            </a:r>
            <a:r>
              <a:rPr sz="2700" spc="-114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14" dirty="0">
                <a:solidFill>
                  <a:srgbClr val="0D0D0D"/>
                </a:solidFill>
                <a:latin typeface="Times New Roman"/>
                <a:cs typeface="Times New Roman"/>
              </a:rPr>
              <a:t>spasm</a:t>
            </a:r>
            <a:r>
              <a:rPr sz="2700" spc="-12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20" dirty="0">
                <a:solidFill>
                  <a:srgbClr val="0D0D0D"/>
                </a:solidFill>
                <a:latin typeface="Times New Roman"/>
                <a:cs typeface="Times New Roman"/>
              </a:rPr>
              <a:t>of  </a:t>
            </a:r>
            <a:r>
              <a:rPr sz="2700" spc="85" dirty="0">
                <a:solidFill>
                  <a:srgbClr val="0D0D0D"/>
                </a:solidFill>
                <a:latin typeface="Times New Roman"/>
                <a:cs typeface="Times New Roman"/>
              </a:rPr>
              <a:t>sphincter.</a:t>
            </a:r>
            <a:endParaRPr sz="2700">
              <a:latin typeface="Times New Roman"/>
              <a:cs typeface="Times New Roman"/>
            </a:endParaRPr>
          </a:p>
          <a:p>
            <a:pPr marL="286385" marR="776605" indent="-274320">
              <a:lnSpc>
                <a:spcPct val="100000"/>
              </a:lnSpc>
              <a:spcBef>
                <a:spcPts val="645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50" dirty="0">
                <a:solidFill>
                  <a:srgbClr val="0D0D0D"/>
                </a:solidFill>
                <a:latin typeface="Times New Roman"/>
                <a:cs typeface="Times New Roman"/>
              </a:rPr>
              <a:t>Stools</a:t>
            </a:r>
            <a:r>
              <a:rPr sz="2700" spc="-13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95" dirty="0">
                <a:solidFill>
                  <a:srgbClr val="0D0D0D"/>
                </a:solidFill>
                <a:latin typeface="Times New Roman"/>
                <a:cs typeface="Times New Roman"/>
              </a:rPr>
              <a:t>comes</a:t>
            </a:r>
            <a:r>
              <a:rPr sz="2700" spc="-13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65" dirty="0">
                <a:solidFill>
                  <a:srgbClr val="0D0D0D"/>
                </a:solidFill>
                <a:latin typeface="Times New Roman"/>
                <a:cs typeface="Times New Roman"/>
              </a:rPr>
              <a:t>out</a:t>
            </a:r>
            <a:r>
              <a:rPr sz="2700" spc="-14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14" dirty="0">
                <a:solidFill>
                  <a:srgbClr val="0D0D0D"/>
                </a:solidFill>
                <a:latin typeface="Times New Roman"/>
                <a:cs typeface="Times New Roman"/>
              </a:rPr>
              <a:t>with</a:t>
            </a:r>
            <a:r>
              <a:rPr sz="2700" spc="-12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50" dirty="0">
                <a:solidFill>
                  <a:srgbClr val="0D0D0D"/>
                </a:solidFill>
                <a:latin typeface="Times New Roman"/>
                <a:cs typeface="Times New Roman"/>
              </a:rPr>
              <a:t>difficulty</a:t>
            </a:r>
            <a:r>
              <a:rPr sz="2700" spc="-7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-60" dirty="0">
                <a:solidFill>
                  <a:srgbClr val="0D0D0D"/>
                </a:solidFill>
                <a:latin typeface="Times New Roman"/>
                <a:cs typeface="Times New Roman"/>
              </a:rPr>
              <a:t>;</a:t>
            </a:r>
            <a:r>
              <a:rPr sz="2700" spc="-8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30" dirty="0">
                <a:solidFill>
                  <a:srgbClr val="0D0D0D"/>
                </a:solidFill>
                <a:latin typeface="Times New Roman"/>
                <a:cs typeface="Times New Roman"/>
              </a:rPr>
              <a:t>when</a:t>
            </a:r>
            <a:r>
              <a:rPr sz="2700" spc="-10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85" dirty="0">
                <a:solidFill>
                  <a:srgbClr val="0D0D0D"/>
                </a:solidFill>
                <a:latin typeface="Times New Roman"/>
                <a:cs typeface="Times New Roman"/>
              </a:rPr>
              <a:t>partly  </a:t>
            </a:r>
            <a:r>
              <a:rPr sz="2700" spc="60" dirty="0">
                <a:solidFill>
                  <a:srgbClr val="0D0D0D"/>
                </a:solidFill>
                <a:latin typeface="Times New Roman"/>
                <a:cs typeface="Times New Roman"/>
              </a:rPr>
              <a:t>expelled, </a:t>
            </a:r>
            <a:r>
              <a:rPr sz="2700" spc="85" dirty="0">
                <a:solidFill>
                  <a:srgbClr val="0D0D0D"/>
                </a:solidFill>
                <a:latin typeface="Times New Roman"/>
                <a:cs typeface="Times New Roman"/>
              </a:rPr>
              <a:t>recedes</a:t>
            </a:r>
            <a:r>
              <a:rPr sz="2700" spc="-27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75" dirty="0">
                <a:solidFill>
                  <a:srgbClr val="0D0D0D"/>
                </a:solidFill>
                <a:latin typeface="Times New Roman"/>
                <a:cs typeface="Times New Roman"/>
              </a:rPr>
              <a:t>again.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50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85" dirty="0">
                <a:solidFill>
                  <a:srgbClr val="0D0D0D"/>
                </a:solidFill>
                <a:latin typeface="Times New Roman"/>
                <a:cs typeface="Times New Roman"/>
              </a:rPr>
              <a:t>Great</a:t>
            </a:r>
            <a:r>
              <a:rPr sz="2700" spc="-13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85" dirty="0">
                <a:solidFill>
                  <a:srgbClr val="0D0D0D"/>
                </a:solidFill>
                <a:latin typeface="Times New Roman"/>
                <a:cs typeface="Times New Roman"/>
              </a:rPr>
              <a:t>straining.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50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25" dirty="0">
                <a:solidFill>
                  <a:srgbClr val="0D0D0D"/>
                </a:solidFill>
                <a:latin typeface="Times New Roman"/>
                <a:cs typeface="Times New Roman"/>
              </a:rPr>
              <a:t>Faeces</a:t>
            </a:r>
            <a:r>
              <a:rPr sz="2700" spc="-13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14" dirty="0">
                <a:solidFill>
                  <a:srgbClr val="0D0D0D"/>
                </a:solidFill>
                <a:latin typeface="Times New Roman"/>
                <a:cs typeface="Times New Roman"/>
              </a:rPr>
              <a:t>remains</a:t>
            </a:r>
            <a:r>
              <a:rPr sz="2700" spc="-8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50" dirty="0">
                <a:solidFill>
                  <a:srgbClr val="0D0D0D"/>
                </a:solidFill>
                <a:latin typeface="Times New Roman"/>
                <a:cs typeface="Times New Roman"/>
              </a:rPr>
              <a:t>for</a:t>
            </a:r>
            <a:r>
              <a:rPr sz="2700" spc="-9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90" dirty="0">
                <a:solidFill>
                  <a:srgbClr val="0D0D0D"/>
                </a:solidFill>
                <a:latin typeface="Times New Roman"/>
                <a:cs typeface="Times New Roman"/>
              </a:rPr>
              <a:t>long</a:t>
            </a:r>
            <a:r>
              <a:rPr sz="2700" spc="-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30" dirty="0">
                <a:solidFill>
                  <a:srgbClr val="0D0D0D"/>
                </a:solidFill>
                <a:latin typeface="Times New Roman"/>
                <a:cs typeface="Times New Roman"/>
              </a:rPr>
              <a:t>time</a:t>
            </a:r>
            <a:r>
              <a:rPr sz="2700" spc="-8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14" dirty="0">
                <a:solidFill>
                  <a:srgbClr val="0D0D0D"/>
                </a:solidFill>
                <a:latin typeface="Times New Roman"/>
                <a:cs typeface="Times New Roman"/>
              </a:rPr>
              <a:t>in</a:t>
            </a:r>
            <a:r>
              <a:rPr sz="2700" spc="-8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25" dirty="0">
                <a:solidFill>
                  <a:srgbClr val="0D0D0D"/>
                </a:solidFill>
                <a:latin typeface="Times New Roman"/>
                <a:cs typeface="Times New Roman"/>
              </a:rPr>
              <a:t>rectum.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50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110" dirty="0">
                <a:solidFill>
                  <a:srgbClr val="0D0D0D"/>
                </a:solidFill>
                <a:latin typeface="Times New Roman"/>
                <a:cs typeface="Times New Roman"/>
              </a:rPr>
              <a:t>Constipation</a:t>
            </a:r>
            <a:r>
              <a:rPr sz="2700" spc="-3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75" dirty="0">
                <a:solidFill>
                  <a:srgbClr val="0D0D0D"/>
                </a:solidFill>
                <a:latin typeface="Times New Roman"/>
                <a:cs typeface="Times New Roman"/>
              </a:rPr>
              <a:t>before</a:t>
            </a:r>
            <a:r>
              <a:rPr sz="2700" spc="-14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65" dirty="0">
                <a:solidFill>
                  <a:srgbClr val="0D0D0D"/>
                </a:solidFill>
                <a:latin typeface="Times New Roman"/>
                <a:cs typeface="Times New Roman"/>
              </a:rPr>
              <a:t>and</a:t>
            </a:r>
            <a:r>
              <a:rPr sz="2700" spc="-6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20" dirty="0">
                <a:solidFill>
                  <a:srgbClr val="0D0D0D"/>
                </a:solidFill>
                <a:latin typeface="Times New Roman"/>
                <a:cs typeface="Times New Roman"/>
              </a:rPr>
              <a:t>during</a:t>
            </a:r>
            <a:r>
              <a:rPr sz="2700" spc="1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95" dirty="0">
                <a:solidFill>
                  <a:srgbClr val="0D0D0D"/>
                </a:solidFill>
                <a:latin typeface="Times New Roman"/>
                <a:cs typeface="Times New Roman"/>
              </a:rPr>
              <a:t>menses.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50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105" dirty="0">
                <a:solidFill>
                  <a:srgbClr val="0D0D0D"/>
                </a:solidFill>
                <a:latin typeface="Times New Roman"/>
                <a:cs typeface="Times New Roman"/>
              </a:rPr>
              <a:t>Diarrhoea </a:t>
            </a:r>
            <a:r>
              <a:rPr sz="2700" spc="20" dirty="0">
                <a:solidFill>
                  <a:srgbClr val="0D0D0D"/>
                </a:solidFill>
                <a:latin typeface="Times New Roman"/>
                <a:cs typeface="Times New Roman"/>
              </a:rPr>
              <a:t>of </a:t>
            </a:r>
            <a:r>
              <a:rPr sz="2700" spc="75" dirty="0">
                <a:solidFill>
                  <a:srgbClr val="0D0D0D"/>
                </a:solidFill>
                <a:latin typeface="Times New Roman"/>
                <a:cs typeface="Times New Roman"/>
              </a:rPr>
              <a:t>cadaverous</a:t>
            </a:r>
            <a:r>
              <a:rPr sz="2700" spc="-40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80" dirty="0">
                <a:solidFill>
                  <a:srgbClr val="0D0D0D"/>
                </a:solidFill>
                <a:latin typeface="Times New Roman"/>
                <a:cs typeface="Times New Roman"/>
              </a:rPr>
              <a:t>odour.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5571744" y="4715255"/>
            <a:ext cx="3072383" cy="16383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3595516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828" y="0"/>
            <a:ext cx="9145905" cy="6858000"/>
            <a:chOff x="-828" y="0"/>
            <a:chExt cx="9145905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223"/>
              <a:ext cx="9143999" cy="10287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401357" y="0"/>
              <a:ext cx="4742641" cy="59994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9088207" cy="10205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-828" y="52323"/>
              <a:ext cx="9145590" cy="90182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535940" y="719785"/>
            <a:ext cx="1710689" cy="543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400" u="heavy" spc="70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Times New Roman"/>
                <a:cs typeface="Times New Roman"/>
              </a:rPr>
              <a:t>Urinary</a:t>
            </a:r>
            <a:r>
              <a:rPr sz="3400" b="0" u="none" spc="70" dirty="0">
                <a:solidFill>
                  <a:srgbClr val="00AF50"/>
                </a:solidFill>
                <a:latin typeface="Times New Roman"/>
                <a:cs typeface="Times New Roman"/>
              </a:rPr>
              <a:t>:</a:t>
            </a:r>
            <a:endParaRPr sz="34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35940" y="1244600"/>
            <a:ext cx="7745730" cy="1506855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745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-15" dirty="0">
                <a:solidFill>
                  <a:srgbClr val="0D0D0D"/>
                </a:solidFill>
                <a:latin typeface="Times New Roman"/>
                <a:cs typeface="Times New Roman"/>
              </a:rPr>
              <a:t>Bloody,</a:t>
            </a:r>
            <a:r>
              <a:rPr sz="2700" spc="1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65" dirty="0">
                <a:solidFill>
                  <a:srgbClr val="0D0D0D"/>
                </a:solidFill>
                <a:latin typeface="Times New Roman"/>
                <a:cs typeface="Times New Roman"/>
              </a:rPr>
              <a:t>involuntary,</a:t>
            </a:r>
            <a:r>
              <a:rPr sz="2700" spc="-6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10" dirty="0">
                <a:solidFill>
                  <a:srgbClr val="0D0D0D"/>
                </a:solidFill>
                <a:latin typeface="Times New Roman"/>
                <a:cs typeface="Times New Roman"/>
              </a:rPr>
              <a:t>with</a:t>
            </a:r>
            <a:r>
              <a:rPr sz="2700" spc="-9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20" dirty="0">
                <a:solidFill>
                  <a:srgbClr val="0D0D0D"/>
                </a:solidFill>
                <a:latin typeface="Times New Roman"/>
                <a:cs typeface="Times New Roman"/>
              </a:rPr>
              <a:t>red</a:t>
            </a:r>
            <a:r>
              <a:rPr sz="2700" spc="-7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20" dirty="0">
                <a:solidFill>
                  <a:srgbClr val="0D0D0D"/>
                </a:solidFill>
                <a:latin typeface="Times New Roman"/>
                <a:cs typeface="Times New Roman"/>
              </a:rPr>
              <a:t>or</a:t>
            </a:r>
            <a:r>
              <a:rPr sz="2700" spc="-16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0" dirty="0">
                <a:solidFill>
                  <a:srgbClr val="0D0D0D"/>
                </a:solidFill>
                <a:latin typeface="Times New Roman"/>
                <a:cs typeface="Times New Roman"/>
              </a:rPr>
              <a:t>yellow</a:t>
            </a:r>
            <a:r>
              <a:rPr sz="2700" spc="-11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05" dirty="0">
                <a:solidFill>
                  <a:srgbClr val="0D0D0D"/>
                </a:solidFill>
                <a:latin typeface="Times New Roman"/>
                <a:cs typeface="Times New Roman"/>
              </a:rPr>
              <a:t>sediments.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50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95" dirty="0">
                <a:solidFill>
                  <a:srgbClr val="0D0D0D"/>
                </a:solidFill>
                <a:latin typeface="Times New Roman"/>
                <a:cs typeface="Times New Roman"/>
              </a:rPr>
              <a:t>Prostatic</a:t>
            </a:r>
            <a:r>
              <a:rPr sz="2700" spc="-7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05" dirty="0">
                <a:solidFill>
                  <a:srgbClr val="0D0D0D"/>
                </a:solidFill>
                <a:latin typeface="Times New Roman"/>
                <a:cs typeface="Times New Roman"/>
              </a:rPr>
              <a:t>fluid</a:t>
            </a:r>
            <a:r>
              <a:rPr sz="2700" spc="-7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90" dirty="0">
                <a:solidFill>
                  <a:srgbClr val="0D0D0D"/>
                </a:solidFill>
                <a:latin typeface="Times New Roman"/>
                <a:cs typeface="Times New Roman"/>
              </a:rPr>
              <a:t>discharged</a:t>
            </a:r>
            <a:r>
              <a:rPr sz="2700" spc="-5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30" dirty="0">
                <a:solidFill>
                  <a:srgbClr val="0D0D0D"/>
                </a:solidFill>
                <a:latin typeface="Times New Roman"/>
                <a:cs typeface="Times New Roman"/>
              </a:rPr>
              <a:t>when</a:t>
            </a:r>
            <a:r>
              <a:rPr sz="2700" spc="-10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00" dirty="0">
                <a:solidFill>
                  <a:srgbClr val="0D0D0D"/>
                </a:solidFill>
                <a:latin typeface="Times New Roman"/>
                <a:cs typeface="Times New Roman"/>
              </a:rPr>
              <a:t>straining</a:t>
            </a:r>
            <a:r>
              <a:rPr sz="2700" spc="-6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50" dirty="0">
                <a:solidFill>
                  <a:srgbClr val="0D0D0D"/>
                </a:solidFill>
                <a:latin typeface="Times New Roman"/>
                <a:cs typeface="Times New Roman"/>
              </a:rPr>
              <a:t>at</a:t>
            </a:r>
            <a:r>
              <a:rPr sz="2700" spc="-12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60" dirty="0">
                <a:solidFill>
                  <a:srgbClr val="0D0D0D"/>
                </a:solidFill>
                <a:latin typeface="Times New Roman"/>
                <a:cs typeface="Times New Roman"/>
              </a:rPr>
              <a:t>stools.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45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114" dirty="0">
                <a:solidFill>
                  <a:srgbClr val="0D0D0D"/>
                </a:solidFill>
                <a:latin typeface="Times New Roman"/>
                <a:cs typeface="Times New Roman"/>
              </a:rPr>
              <a:t>Nocturnal</a:t>
            </a:r>
            <a:r>
              <a:rPr sz="2700" spc="-5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95" dirty="0">
                <a:solidFill>
                  <a:srgbClr val="0D0D0D"/>
                </a:solidFill>
                <a:latin typeface="Times New Roman"/>
                <a:cs typeface="Times New Roman"/>
              </a:rPr>
              <a:t>enuresis</a:t>
            </a:r>
            <a:r>
              <a:rPr sz="2700" spc="-8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14" dirty="0">
                <a:solidFill>
                  <a:srgbClr val="0D0D0D"/>
                </a:solidFill>
                <a:latin typeface="Times New Roman"/>
                <a:cs typeface="Times New Roman"/>
              </a:rPr>
              <a:t>in</a:t>
            </a:r>
            <a:r>
              <a:rPr sz="2700" spc="-11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05" dirty="0">
                <a:solidFill>
                  <a:srgbClr val="0D0D0D"/>
                </a:solidFill>
                <a:latin typeface="Times New Roman"/>
                <a:cs typeface="Times New Roman"/>
              </a:rPr>
              <a:t>children</a:t>
            </a:r>
            <a:r>
              <a:rPr sz="2700" spc="-10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14" dirty="0">
                <a:solidFill>
                  <a:srgbClr val="0D0D0D"/>
                </a:solidFill>
                <a:latin typeface="Times New Roman"/>
                <a:cs typeface="Times New Roman"/>
              </a:rPr>
              <a:t>with</a:t>
            </a:r>
            <a:r>
              <a:rPr sz="2700" spc="-12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75" dirty="0">
                <a:solidFill>
                  <a:srgbClr val="0D0D0D"/>
                </a:solidFill>
                <a:latin typeface="Times New Roman"/>
                <a:cs typeface="Times New Roman"/>
              </a:rPr>
              <a:t>worms.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143000" y="2929127"/>
            <a:ext cx="6858000" cy="337108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2994870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828" y="0"/>
            <a:ext cx="9145905" cy="6858000"/>
            <a:chOff x="-828" y="0"/>
            <a:chExt cx="9145905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223"/>
              <a:ext cx="9143999" cy="10287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401357" y="0"/>
              <a:ext cx="4742641" cy="59994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9088207" cy="10205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-828" y="52323"/>
              <a:ext cx="9145590" cy="90182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535940" y="719785"/>
            <a:ext cx="1250315" cy="543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400" u="heavy" spc="135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Times New Roman"/>
                <a:cs typeface="Times New Roman"/>
              </a:rPr>
              <a:t>Male</a:t>
            </a:r>
            <a:r>
              <a:rPr sz="3400" u="none" spc="-80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3400" b="0" u="none" spc="-80" dirty="0">
                <a:solidFill>
                  <a:srgbClr val="00AF50"/>
                </a:solidFill>
                <a:latin typeface="Times New Roman"/>
                <a:cs typeface="Times New Roman"/>
              </a:rPr>
              <a:t>:</a:t>
            </a:r>
            <a:endParaRPr sz="34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35940" y="1326896"/>
            <a:ext cx="7848600" cy="28238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6385" marR="5080" indent="-274320">
              <a:lnSpc>
                <a:spcPct val="100000"/>
              </a:lnSpc>
              <a:spcBef>
                <a:spcPts val="100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80" dirty="0">
                <a:solidFill>
                  <a:srgbClr val="0D0D0D"/>
                </a:solidFill>
                <a:latin typeface="Times New Roman"/>
                <a:cs typeface="Times New Roman"/>
              </a:rPr>
              <a:t>Burning</a:t>
            </a:r>
            <a:r>
              <a:rPr sz="2700" spc="-5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65" dirty="0">
                <a:solidFill>
                  <a:srgbClr val="0D0D0D"/>
                </a:solidFill>
                <a:latin typeface="Times New Roman"/>
                <a:cs typeface="Times New Roman"/>
              </a:rPr>
              <a:t>and</a:t>
            </a:r>
            <a:r>
              <a:rPr sz="2700" spc="-2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90" dirty="0">
                <a:solidFill>
                  <a:srgbClr val="0D0D0D"/>
                </a:solidFill>
                <a:latin typeface="Times New Roman"/>
                <a:cs typeface="Times New Roman"/>
              </a:rPr>
              <a:t>soreness</a:t>
            </a:r>
            <a:r>
              <a:rPr sz="2700" spc="-14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20" dirty="0">
                <a:solidFill>
                  <a:srgbClr val="0D0D0D"/>
                </a:solidFill>
                <a:latin typeface="Times New Roman"/>
                <a:cs typeface="Times New Roman"/>
              </a:rPr>
              <a:t>of</a:t>
            </a:r>
            <a:r>
              <a:rPr sz="2700" spc="1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65" dirty="0">
                <a:solidFill>
                  <a:srgbClr val="0D0D0D"/>
                </a:solidFill>
                <a:latin typeface="Times New Roman"/>
                <a:cs typeface="Times New Roman"/>
              </a:rPr>
              <a:t>genitals,</a:t>
            </a:r>
            <a:r>
              <a:rPr sz="2700" spc="-6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10" dirty="0">
                <a:solidFill>
                  <a:srgbClr val="0D0D0D"/>
                </a:solidFill>
                <a:latin typeface="Times New Roman"/>
                <a:cs typeface="Times New Roman"/>
              </a:rPr>
              <a:t>with</a:t>
            </a:r>
            <a:r>
              <a:rPr sz="2700" spc="-11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25" dirty="0">
                <a:solidFill>
                  <a:srgbClr val="0D0D0D"/>
                </a:solidFill>
                <a:latin typeface="Times New Roman"/>
                <a:cs typeface="Times New Roman"/>
              </a:rPr>
              <a:t>eruptions</a:t>
            </a:r>
            <a:r>
              <a:rPr sz="2700" spc="-13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65" dirty="0">
                <a:solidFill>
                  <a:srgbClr val="0D0D0D"/>
                </a:solidFill>
                <a:latin typeface="Times New Roman"/>
                <a:cs typeface="Times New Roman"/>
              </a:rPr>
              <a:t>on  </a:t>
            </a:r>
            <a:r>
              <a:rPr sz="2700" spc="130" dirty="0">
                <a:solidFill>
                  <a:srgbClr val="0D0D0D"/>
                </a:solidFill>
                <a:latin typeface="Times New Roman"/>
                <a:cs typeface="Times New Roman"/>
              </a:rPr>
              <a:t>inner </a:t>
            </a:r>
            <a:r>
              <a:rPr sz="2700" spc="65" dirty="0">
                <a:solidFill>
                  <a:srgbClr val="0D0D0D"/>
                </a:solidFill>
                <a:latin typeface="Times New Roman"/>
                <a:cs typeface="Times New Roman"/>
              </a:rPr>
              <a:t>surfaces </a:t>
            </a:r>
            <a:r>
              <a:rPr sz="2700" spc="20" dirty="0">
                <a:solidFill>
                  <a:srgbClr val="0D0D0D"/>
                </a:solidFill>
                <a:latin typeface="Times New Roman"/>
                <a:cs typeface="Times New Roman"/>
              </a:rPr>
              <a:t>of</a:t>
            </a:r>
            <a:r>
              <a:rPr sz="2700" spc="-434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90" dirty="0">
                <a:solidFill>
                  <a:srgbClr val="0D0D0D"/>
                </a:solidFill>
                <a:latin typeface="Times New Roman"/>
                <a:cs typeface="Times New Roman"/>
              </a:rPr>
              <a:t>thighs.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45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90" dirty="0">
                <a:solidFill>
                  <a:srgbClr val="0D0D0D"/>
                </a:solidFill>
                <a:latin typeface="Times New Roman"/>
                <a:cs typeface="Times New Roman"/>
              </a:rPr>
              <a:t>Chronic</a:t>
            </a:r>
            <a:r>
              <a:rPr sz="2700" spc="-13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05" dirty="0">
                <a:solidFill>
                  <a:srgbClr val="0D0D0D"/>
                </a:solidFill>
                <a:latin typeface="Times New Roman"/>
                <a:cs typeface="Times New Roman"/>
              </a:rPr>
              <a:t>gonorrhoea,</a:t>
            </a:r>
            <a:r>
              <a:rPr sz="2700" spc="-6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14" dirty="0">
                <a:solidFill>
                  <a:srgbClr val="0D0D0D"/>
                </a:solidFill>
                <a:latin typeface="Times New Roman"/>
                <a:cs typeface="Times New Roman"/>
              </a:rPr>
              <a:t>with</a:t>
            </a:r>
            <a:r>
              <a:rPr sz="2700" spc="-8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90" dirty="0">
                <a:solidFill>
                  <a:srgbClr val="0D0D0D"/>
                </a:solidFill>
                <a:latin typeface="Times New Roman"/>
                <a:cs typeface="Times New Roman"/>
              </a:rPr>
              <a:t>thick,</a:t>
            </a:r>
            <a:r>
              <a:rPr sz="2700" spc="-2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80" dirty="0">
                <a:solidFill>
                  <a:srgbClr val="0D0D0D"/>
                </a:solidFill>
                <a:latin typeface="Times New Roman"/>
                <a:cs typeface="Times New Roman"/>
              </a:rPr>
              <a:t>fetid</a:t>
            </a:r>
            <a:r>
              <a:rPr sz="2700" spc="-7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70" dirty="0">
                <a:solidFill>
                  <a:srgbClr val="0D0D0D"/>
                </a:solidFill>
                <a:latin typeface="Times New Roman"/>
                <a:cs typeface="Times New Roman"/>
              </a:rPr>
              <a:t>discharge.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50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95" dirty="0">
                <a:solidFill>
                  <a:srgbClr val="0D0D0D"/>
                </a:solidFill>
                <a:latin typeface="Times New Roman"/>
                <a:cs typeface="Times New Roman"/>
              </a:rPr>
              <a:t>Elephantitis </a:t>
            </a:r>
            <a:r>
              <a:rPr sz="2700" spc="20" dirty="0">
                <a:solidFill>
                  <a:srgbClr val="0D0D0D"/>
                </a:solidFill>
                <a:latin typeface="Times New Roman"/>
                <a:cs typeface="Times New Roman"/>
              </a:rPr>
              <a:t>of</a:t>
            </a:r>
            <a:r>
              <a:rPr sz="2700" spc="-229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14" dirty="0">
                <a:solidFill>
                  <a:srgbClr val="0D0D0D"/>
                </a:solidFill>
                <a:latin typeface="Times New Roman"/>
                <a:cs typeface="Times New Roman"/>
              </a:rPr>
              <a:t>scrotum.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50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114" dirty="0">
                <a:solidFill>
                  <a:srgbClr val="0D0D0D"/>
                </a:solidFill>
                <a:latin typeface="Times New Roman"/>
                <a:cs typeface="Times New Roman"/>
              </a:rPr>
              <a:t>Nocturnal</a:t>
            </a:r>
            <a:r>
              <a:rPr sz="2700" spc="-6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80" dirty="0">
                <a:solidFill>
                  <a:srgbClr val="0D0D0D"/>
                </a:solidFill>
                <a:latin typeface="Times New Roman"/>
                <a:cs typeface="Times New Roman"/>
              </a:rPr>
              <a:t>emissions.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45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60" dirty="0">
                <a:solidFill>
                  <a:srgbClr val="0D0D0D"/>
                </a:solidFill>
                <a:latin typeface="Times New Roman"/>
                <a:cs typeface="Times New Roman"/>
              </a:rPr>
              <a:t>Hydrocele.</a:t>
            </a:r>
            <a:endParaRPr sz="27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9429097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828" y="0"/>
            <a:ext cx="9145905" cy="6858000"/>
            <a:chOff x="-828" y="0"/>
            <a:chExt cx="9145905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223"/>
              <a:ext cx="9143999" cy="10287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401357" y="0"/>
              <a:ext cx="4742641" cy="59994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9088207" cy="10205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-828" y="52323"/>
              <a:ext cx="9145590" cy="90182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535940" y="719785"/>
            <a:ext cx="1604010" cy="543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400" u="heavy" spc="125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Times New Roman"/>
                <a:cs typeface="Times New Roman"/>
              </a:rPr>
              <a:t>Female</a:t>
            </a:r>
            <a:r>
              <a:rPr sz="3400" b="0" u="none" spc="125" dirty="0">
                <a:solidFill>
                  <a:srgbClr val="00AF50"/>
                </a:solidFill>
                <a:latin typeface="Times New Roman"/>
                <a:cs typeface="Times New Roman"/>
              </a:rPr>
              <a:t>:</a:t>
            </a:r>
            <a:endParaRPr sz="34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35940" y="1244600"/>
            <a:ext cx="7850505" cy="4305935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745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-130" dirty="0">
                <a:solidFill>
                  <a:srgbClr val="0D0D0D"/>
                </a:solidFill>
                <a:latin typeface="Times New Roman"/>
                <a:cs typeface="Times New Roman"/>
              </a:rPr>
              <a:t>A </a:t>
            </a:r>
            <a:r>
              <a:rPr sz="2700" spc="5" dirty="0">
                <a:solidFill>
                  <a:srgbClr val="0D0D0D"/>
                </a:solidFill>
                <a:latin typeface="Times New Roman"/>
                <a:cs typeface="Times New Roman"/>
              </a:rPr>
              <a:t>milky, </a:t>
            </a:r>
            <a:r>
              <a:rPr sz="2700" spc="95" dirty="0">
                <a:solidFill>
                  <a:srgbClr val="0D0D0D"/>
                </a:solidFill>
                <a:latin typeface="Times New Roman"/>
                <a:cs typeface="Times New Roman"/>
              </a:rPr>
              <a:t>acrid </a:t>
            </a:r>
            <a:r>
              <a:rPr sz="2700" spc="105" dirty="0">
                <a:solidFill>
                  <a:srgbClr val="0D0D0D"/>
                </a:solidFill>
                <a:latin typeface="Times New Roman"/>
                <a:cs typeface="Times New Roman"/>
              </a:rPr>
              <a:t>leucorrrhoea </a:t>
            </a:r>
            <a:r>
              <a:rPr sz="2700" spc="120" dirty="0">
                <a:solidFill>
                  <a:srgbClr val="0D0D0D"/>
                </a:solidFill>
                <a:latin typeface="Times New Roman"/>
                <a:cs typeface="Times New Roman"/>
              </a:rPr>
              <a:t>during</a:t>
            </a:r>
            <a:r>
              <a:rPr sz="2700" spc="-34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14" dirty="0">
                <a:solidFill>
                  <a:srgbClr val="0D0D0D"/>
                </a:solidFill>
                <a:latin typeface="Times New Roman"/>
                <a:cs typeface="Times New Roman"/>
              </a:rPr>
              <a:t>urination.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50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85" dirty="0">
                <a:solidFill>
                  <a:srgbClr val="0D0D0D"/>
                </a:solidFill>
                <a:latin typeface="Times New Roman"/>
                <a:cs typeface="Times New Roman"/>
              </a:rPr>
              <a:t>Itching</a:t>
            </a:r>
            <a:r>
              <a:rPr sz="2700" spc="-7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20" dirty="0">
                <a:solidFill>
                  <a:srgbClr val="0D0D0D"/>
                </a:solidFill>
                <a:latin typeface="Times New Roman"/>
                <a:cs typeface="Times New Roman"/>
              </a:rPr>
              <a:t>of</a:t>
            </a:r>
            <a:r>
              <a:rPr sz="2700" spc="-1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30" dirty="0">
                <a:solidFill>
                  <a:srgbClr val="0D0D0D"/>
                </a:solidFill>
                <a:latin typeface="Times New Roman"/>
                <a:cs typeface="Times New Roman"/>
              </a:rPr>
              <a:t>vulva</a:t>
            </a:r>
            <a:r>
              <a:rPr sz="2700" spc="-15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65" dirty="0">
                <a:solidFill>
                  <a:srgbClr val="0D0D0D"/>
                </a:solidFill>
                <a:latin typeface="Times New Roman"/>
                <a:cs typeface="Times New Roman"/>
              </a:rPr>
              <a:t>and</a:t>
            </a:r>
            <a:r>
              <a:rPr sz="2700" spc="-6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45" dirty="0">
                <a:solidFill>
                  <a:srgbClr val="0D0D0D"/>
                </a:solidFill>
                <a:latin typeface="Times New Roman"/>
                <a:cs typeface="Times New Roman"/>
              </a:rPr>
              <a:t>vagina;</a:t>
            </a:r>
            <a:r>
              <a:rPr sz="2700" spc="-8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25" dirty="0">
                <a:solidFill>
                  <a:srgbClr val="0D0D0D"/>
                </a:solidFill>
                <a:latin typeface="Times New Roman"/>
                <a:cs typeface="Times New Roman"/>
              </a:rPr>
              <a:t>very</a:t>
            </a:r>
            <a:r>
              <a:rPr sz="2700" spc="-14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60" dirty="0">
                <a:solidFill>
                  <a:srgbClr val="0D0D0D"/>
                </a:solidFill>
                <a:latin typeface="Times New Roman"/>
                <a:cs typeface="Times New Roman"/>
              </a:rPr>
              <a:t>sensitive.</a:t>
            </a:r>
            <a:endParaRPr sz="2700">
              <a:latin typeface="Times New Roman"/>
              <a:cs typeface="Times New Roman"/>
            </a:endParaRPr>
          </a:p>
          <a:p>
            <a:pPr marL="286385" marR="402590" indent="-274320">
              <a:lnSpc>
                <a:spcPct val="100000"/>
              </a:lnSpc>
              <a:spcBef>
                <a:spcPts val="645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100" dirty="0">
                <a:solidFill>
                  <a:srgbClr val="0D0D0D"/>
                </a:solidFill>
                <a:latin typeface="Times New Roman"/>
                <a:cs typeface="Times New Roman"/>
              </a:rPr>
              <a:t>Increased</a:t>
            </a:r>
            <a:r>
              <a:rPr sz="2700" spc="-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00" dirty="0">
                <a:solidFill>
                  <a:srgbClr val="0D0D0D"/>
                </a:solidFill>
                <a:latin typeface="Times New Roman"/>
                <a:cs typeface="Times New Roman"/>
              </a:rPr>
              <a:t>menses,</a:t>
            </a:r>
            <a:r>
              <a:rPr sz="2700" spc="-11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14" dirty="0">
                <a:solidFill>
                  <a:srgbClr val="0D0D0D"/>
                </a:solidFill>
                <a:latin typeface="Times New Roman"/>
                <a:cs typeface="Times New Roman"/>
              </a:rPr>
              <a:t>with</a:t>
            </a:r>
            <a:r>
              <a:rPr sz="2700" spc="-9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65" dirty="0">
                <a:solidFill>
                  <a:srgbClr val="0D0D0D"/>
                </a:solidFill>
                <a:latin typeface="Times New Roman"/>
                <a:cs typeface="Times New Roman"/>
              </a:rPr>
              <a:t>paroxyms</a:t>
            </a:r>
            <a:r>
              <a:rPr sz="2700" spc="-11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20" dirty="0">
                <a:solidFill>
                  <a:srgbClr val="0D0D0D"/>
                </a:solidFill>
                <a:latin typeface="Times New Roman"/>
                <a:cs typeface="Times New Roman"/>
              </a:rPr>
              <a:t>of</a:t>
            </a:r>
            <a:r>
              <a:rPr sz="2700" spc="6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30" dirty="0">
                <a:solidFill>
                  <a:srgbClr val="0D0D0D"/>
                </a:solidFill>
                <a:latin typeface="Times New Roman"/>
                <a:cs typeface="Times New Roman"/>
              </a:rPr>
              <a:t>ice</a:t>
            </a:r>
            <a:r>
              <a:rPr sz="2700" spc="-15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85" dirty="0">
                <a:solidFill>
                  <a:srgbClr val="0D0D0D"/>
                </a:solidFill>
                <a:latin typeface="Times New Roman"/>
                <a:cs typeface="Times New Roman"/>
              </a:rPr>
              <a:t>coldness  </a:t>
            </a:r>
            <a:r>
              <a:rPr sz="2700" spc="45" dirty="0">
                <a:solidFill>
                  <a:srgbClr val="0D0D0D"/>
                </a:solidFill>
                <a:latin typeface="Times New Roman"/>
                <a:cs typeface="Times New Roman"/>
              </a:rPr>
              <a:t>over </a:t>
            </a:r>
            <a:r>
              <a:rPr sz="2700" spc="85" dirty="0">
                <a:solidFill>
                  <a:srgbClr val="0D0D0D"/>
                </a:solidFill>
                <a:latin typeface="Times New Roman"/>
                <a:cs typeface="Times New Roman"/>
              </a:rPr>
              <a:t>whole</a:t>
            </a:r>
            <a:r>
              <a:rPr sz="2700" spc="-31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20" dirty="0">
                <a:solidFill>
                  <a:srgbClr val="0D0D0D"/>
                </a:solidFill>
                <a:latin typeface="Times New Roman"/>
                <a:cs typeface="Times New Roman"/>
              </a:rPr>
              <a:t>body.</a:t>
            </a:r>
            <a:endParaRPr sz="2700">
              <a:latin typeface="Times New Roman"/>
              <a:cs typeface="Times New Roman"/>
            </a:endParaRPr>
          </a:p>
          <a:p>
            <a:pPr marL="286385" marR="5080" indent="-274320">
              <a:lnSpc>
                <a:spcPct val="100000"/>
              </a:lnSpc>
              <a:spcBef>
                <a:spcPts val="650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75" dirty="0">
                <a:solidFill>
                  <a:srgbClr val="0D0D0D"/>
                </a:solidFill>
                <a:latin typeface="Times New Roman"/>
                <a:cs typeface="Times New Roman"/>
              </a:rPr>
              <a:t>Nipples</a:t>
            </a:r>
            <a:r>
              <a:rPr sz="2700" spc="-15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25" dirty="0">
                <a:solidFill>
                  <a:srgbClr val="0D0D0D"/>
                </a:solidFill>
                <a:latin typeface="Times New Roman"/>
                <a:cs typeface="Times New Roman"/>
              </a:rPr>
              <a:t>very</a:t>
            </a:r>
            <a:r>
              <a:rPr sz="2700" spc="-13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55" dirty="0">
                <a:solidFill>
                  <a:srgbClr val="0D0D0D"/>
                </a:solidFill>
                <a:latin typeface="Times New Roman"/>
                <a:cs typeface="Times New Roman"/>
              </a:rPr>
              <a:t>sore;</a:t>
            </a:r>
            <a:r>
              <a:rPr sz="2700" spc="-5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95" dirty="0">
                <a:solidFill>
                  <a:srgbClr val="0D0D0D"/>
                </a:solidFill>
                <a:latin typeface="Times New Roman"/>
                <a:cs typeface="Times New Roman"/>
              </a:rPr>
              <a:t>ulcerated</a:t>
            </a:r>
            <a:r>
              <a:rPr sz="2700" spc="-5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30" dirty="0">
                <a:solidFill>
                  <a:srgbClr val="0D0D0D"/>
                </a:solidFill>
                <a:latin typeface="Times New Roman"/>
                <a:cs typeface="Times New Roman"/>
              </a:rPr>
              <a:t>easily</a:t>
            </a:r>
            <a:r>
              <a:rPr sz="2700" spc="-8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-60" dirty="0">
                <a:solidFill>
                  <a:srgbClr val="0D0D0D"/>
                </a:solidFill>
                <a:latin typeface="Times New Roman"/>
                <a:cs typeface="Times New Roman"/>
              </a:rPr>
              <a:t>;</a:t>
            </a:r>
            <a:r>
              <a:rPr sz="2700" spc="-6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95" dirty="0">
                <a:solidFill>
                  <a:srgbClr val="0D0D0D"/>
                </a:solidFill>
                <a:latin typeface="Times New Roman"/>
                <a:cs typeface="Times New Roman"/>
              </a:rPr>
              <a:t>which</a:t>
            </a:r>
            <a:r>
              <a:rPr sz="2700" spc="-4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25" dirty="0">
                <a:solidFill>
                  <a:srgbClr val="0D0D0D"/>
                </a:solidFill>
                <a:latin typeface="Times New Roman"/>
                <a:cs typeface="Times New Roman"/>
              </a:rPr>
              <a:t>iss</a:t>
            </a:r>
            <a:r>
              <a:rPr sz="2700" spc="-12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10" dirty="0">
                <a:solidFill>
                  <a:srgbClr val="0D0D0D"/>
                </a:solidFill>
                <a:latin typeface="Times New Roman"/>
                <a:cs typeface="Times New Roman"/>
              </a:rPr>
              <a:t>drawn  </a:t>
            </a:r>
            <a:r>
              <a:rPr sz="2700" spc="75" dirty="0">
                <a:solidFill>
                  <a:srgbClr val="0D0D0D"/>
                </a:solidFill>
                <a:latin typeface="Times New Roman"/>
                <a:cs typeface="Times New Roman"/>
              </a:rPr>
              <a:t>in.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55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30" dirty="0">
                <a:solidFill>
                  <a:srgbClr val="0D0D0D"/>
                </a:solidFill>
                <a:latin typeface="Times New Roman"/>
                <a:cs typeface="Times New Roman"/>
              </a:rPr>
              <a:t>Abscess </a:t>
            </a:r>
            <a:r>
              <a:rPr sz="2700" spc="20" dirty="0">
                <a:solidFill>
                  <a:srgbClr val="0D0D0D"/>
                </a:solidFill>
                <a:latin typeface="Times New Roman"/>
                <a:cs typeface="Times New Roman"/>
              </a:rPr>
              <a:t>of</a:t>
            </a:r>
            <a:r>
              <a:rPr sz="2700" spc="-12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60" dirty="0">
                <a:solidFill>
                  <a:srgbClr val="0D0D0D"/>
                </a:solidFill>
                <a:latin typeface="Times New Roman"/>
                <a:cs typeface="Times New Roman"/>
              </a:rPr>
              <a:t>labia.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45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15" dirty="0">
                <a:solidFill>
                  <a:srgbClr val="0D0D0D"/>
                </a:solidFill>
                <a:latin typeface="Times New Roman"/>
                <a:cs typeface="Times New Roman"/>
              </a:rPr>
              <a:t>Vaginal </a:t>
            </a:r>
            <a:r>
              <a:rPr sz="2700" spc="20" dirty="0">
                <a:solidFill>
                  <a:srgbClr val="0D0D0D"/>
                </a:solidFill>
                <a:latin typeface="Times New Roman"/>
                <a:cs typeface="Times New Roman"/>
              </a:rPr>
              <a:t>cysts.(lyco,</a:t>
            </a:r>
            <a:r>
              <a:rPr sz="2700" spc="-13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80" dirty="0">
                <a:solidFill>
                  <a:srgbClr val="0D0D0D"/>
                </a:solidFill>
                <a:latin typeface="Times New Roman"/>
                <a:cs typeface="Times New Roman"/>
              </a:rPr>
              <a:t>puls).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50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130" dirty="0">
                <a:solidFill>
                  <a:srgbClr val="0D0D0D"/>
                </a:solidFill>
                <a:latin typeface="Times New Roman"/>
                <a:cs typeface="Times New Roman"/>
              </a:rPr>
              <a:t>Hard </a:t>
            </a:r>
            <a:r>
              <a:rPr sz="2700" spc="125" dirty="0">
                <a:solidFill>
                  <a:srgbClr val="0D0D0D"/>
                </a:solidFill>
                <a:latin typeface="Times New Roman"/>
                <a:cs typeface="Times New Roman"/>
              </a:rPr>
              <a:t>lumps </a:t>
            </a:r>
            <a:r>
              <a:rPr sz="2700" spc="114" dirty="0">
                <a:solidFill>
                  <a:srgbClr val="0D0D0D"/>
                </a:solidFill>
                <a:latin typeface="Times New Roman"/>
                <a:cs typeface="Times New Roman"/>
              </a:rPr>
              <a:t>in</a:t>
            </a:r>
            <a:r>
              <a:rPr sz="2700" spc="-34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95" dirty="0">
                <a:solidFill>
                  <a:srgbClr val="0D0D0D"/>
                </a:solidFill>
                <a:latin typeface="Times New Roman"/>
                <a:cs typeface="Times New Roman"/>
              </a:rPr>
              <a:t>breast.</a:t>
            </a:r>
            <a:endParaRPr sz="27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5955567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828" y="0"/>
            <a:ext cx="9145905" cy="6858000"/>
            <a:chOff x="-828" y="0"/>
            <a:chExt cx="9145905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223"/>
              <a:ext cx="9143999" cy="10287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401357" y="0"/>
              <a:ext cx="4742641" cy="59994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9088207" cy="10205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-828" y="52323"/>
              <a:ext cx="9145590" cy="90182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535940" y="719785"/>
            <a:ext cx="1231900" cy="543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400" u="heavy" spc="170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Times New Roman"/>
                <a:cs typeface="Times New Roman"/>
              </a:rPr>
              <a:t>Sle</a:t>
            </a:r>
            <a:r>
              <a:rPr sz="3400" u="heavy" spc="165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Times New Roman"/>
                <a:cs typeface="Times New Roman"/>
              </a:rPr>
              <a:t>e</a:t>
            </a:r>
            <a:r>
              <a:rPr sz="3400" u="heavy" spc="190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Times New Roman"/>
                <a:cs typeface="Times New Roman"/>
              </a:rPr>
              <a:t>p</a:t>
            </a:r>
            <a:r>
              <a:rPr sz="3400" b="0" u="none" spc="-80" dirty="0">
                <a:solidFill>
                  <a:srgbClr val="00AF50"/>
                </a:solidFill>
                <a:latin typeface="Times New Roman"/>
                <a:cs typeface="Times New Roman"/>
              </a:rPr>
              <a:t>:</a:t>
            </a:r>
            <a:endParaRPr sz="34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35940" y="1244600"/>
            <a:ext cx="7760334" cy="2412365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745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100" dirty="0">
                <a:solidFill>
                  <a:srgbClr val="0D0D0D"/>
                </a:solidFill>
                <a:latin typeface="Times New Roman"/>
                <a:cs typeface="Times New Roman"/>
              </a:rPr>
              <a:t>Night</a:t>
            </a:r>
            <a:r>
              <a:rPr sz="2700" spc="-15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50" dirty="0">
                <a:solidFill>
                  <a:srgbClr val="0D0D0D"/>
                </a:solidFill>
                <a:latin typeface="Times New Roman"/>
                <a:cs typeface="Times New Roman"/>
              </a:rPr>
              <a:t>walking.</a:t>
            </a:r>
            <a:endParaRPr sz="2700">
              <a:latin typeface="Times New Roman"/>
              <a:cs typeface="Times New Roman"/>
            </a:endParaRPr>
          </a:p>
          <a:p>
            <a:pPr marL="286385" marR="5080" indent="-274320">
              <a:lnSpc>
                <a:spcPct val="100000"/>
              </a:lnSpc>
              <a:spcBef>
                <a:spcPts val="650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55" dirty="0">
                <a:solidFill>
                  <a:srgbClr val="0D0D0D"/>
                </a:solidFill>
                <a:latin typeface="Times New Roman"/>
                <a:cs typeface="Times New Roman"/>
              </a:rPr>
              <a:t>Sleeplessness,</a:t>
            </a:r>
            <a:r>
              <a:rPr sz="2700" spc="-10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10" dirty="0">
                <a:solidFill>
                  <a:srgbClr val="0D0D0D"/>
                </a:solidFill>
                <a:latin typeface="Times New Roman"/>
                <a:cs typeface="Times New Roman"/>
              </a:rPr>
              <a:t>with</a:t>
            </a:r>
            <a:r>
              <a:rPr sz="2700" spc="-12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00" dirty="0">
                <a:solidFill>
                  <a:srgbClr val="0D0D0D"/>
                </a:solidFill>
                <a:latin typeface="Times New Roman"/>
                <a:cs typeface="Times New Roman"/>
              </a:rPr>
              <a:t>great</a:t>
            </a:r>
            <a:r>
              <a:rPr sz="2700" spc="-12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00" dirty="0">
                <a:solidFill>
                  <a:srgbClr val="0D0D0D"/>
                </a:solidFill>
                <a:latin typeface="Times New Roman"/>
                <a:cs typeface="Times New Roman"/>
              </a:rPr>
              <a:t>orgasm</a:t>
            </a:r>
            <a:r>
              <a:rPr sz="2700" spc="-10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20" dirty="0">
                <a:solidFill>
                  <a:srgbClr val="0D0D0D"/>
                </a:solidFill>
                <a:latin typeface="Times New Roman"/>
                <a:cs typeface="Times New Roman"/>
              </a:rPr>
              <a:t>of</a:t>
            </a:r>
            <a:r>
              <a:rPr sz="2700" spc="7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05" dirty="0">
                <a:solidFill>
                  <a:srgbClr val="0D0D0D"/>
                </a:solidFill>
                <a:latin typeface="Times New Roman"/>
                <a:cs typeface="Times New Roman"/>
              </a:rPr>
              <a:t>blood</a:t>
            </a:r>
            <a:r>
              <a:rPr sz="2700" spc="-4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65" dirty="0">
                <a:solidFill>
                  <a:srgbClr val="0D0D0D"/>
                </a:solidFill>
                <a:latin typeface="Times New Roman"/>
                <a:cs typeface="Times New Roman"/>
              </a:rPr>
              <a:t>and</a:t>
            </a:r>
            <a:r>
              <a:rPr sz="2700" spc="1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50" dirty="0">
                <a:solidFill>
                  <a:srgbClr val="0D0D0D"/>
                </a:solidFill>
                <a:latin typeface="Times New Roman"/>
                <a:cs typeface="Times New Roman"/>
              </a:rPr>
              <a:t>heat  </a:t>
            </a:r>
            <a:r>
              <a:rPr sz="2700" spc="114" dirty="0">
                <a:solidFill>
                  <a:srgbClr val="0D0D0D"/>
                </a:solidFill>
                <a:latin typeface="Times New Roman"/>
                <a:cs typeface="Times New Roman"/>
              </a:rPr>
              <a:t>in</a:t>
            </a:r>
            <a:r>
              <a:rPr sz="2700" spc="-3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14" dirty="0">
                <a:solidFill>
                  <a:srgbClr val="0D0D0D"/>
                </a:solidFill>
                <a:latin typeface="Times New Roman"/>
                <a:cs typeface="Times New Roman"/>
              </a:rPr>
              <a:t>head.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50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50" dirty="0">
                <a:solidFill>
                  <a:srgbClr val="0D0D0D"/>
                </a:solidFill>
                <a:latin typeface="Times New Roman"/>
                <a:cs typeface="Times New Roman"/>
              </a:rPr>
              <a:t>Anxious</a:t>
            </a:r>
            <a:r>
              <a:rPr sz="2700" spc="-13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05" dirty="0">
                <a:solidFill>
                  <a:srgbClr val="0D0D0D"/>
                </a:solidFill>
                <a:latin typeface="Times New Roman"/>
                <a:cs typeface="Times New Roman"/>
              </a:rPr>
              <a:t>dreams.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45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-10" dirty="0">
                <a:solidFill>
                  <a:srgbClr val="0D0D0D"/>
                </a:solidFill>
                <a:latin typeface="Times New Roman"/>
                <a:cs typeface="Times New Roman"/>
              </a:rPr>
              <a:t>Excessive</a:t>
            </a:r>
            <a:r>
              <a:rPr sz="2700" spc="-19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65" dirty="0">
                <a:solidFill>
                  <a:srgbClr val="0D0D0D"/>
                </a:solidFill>
                <a:latin typeface="Times New Roman"/>
                <a:cs typeface="Times New Roman"/>
              </a:rPr>
              <a:t>gaping.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072128" y="2429255"/>
            <a:ext cx="3773424" cy="407365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3396071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828" y="0"/>
            <a:ext cx="9145905" cy="6858000"/>
            <a:chOff x="-828" y="0"/>
            <a:chExt cx="9145905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223"/>
              <a:ext cx="9143999" cy="10287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401357" y="0"/>
              <a:ext cx="4742641" cy="59994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9088207" cy="10205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-828" y="52323"/>
              <a:ext cx="9145590" cy="90182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535940" y="596899"/>
            <a:ext cx="2492375" cy="543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400" u="heavy" spc="135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Times New Roman"/>
                <a:cs typeface="Times New Roman"/>
              </a:rPr>
              <a:t>Extremities</a:t>
            </a:r>
            <a:r>
              <a:rPr sz="3400" b="0" u="none" spc="135" dirty="0">
                <a:solidFill>
                  <a:srgbClr val="00AF50"/>
                </a:solidFill>
                <a:latin typeface="Times New Roman"/>
                <a:cs typeface="Times New Roman"/>
              </a:rPr>
              <a:t>:</a:t>
            </a:r>
            <a:endParaRPr sz="34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35940" y="1120621"/>
            <a:ext cx="7981950" cy="4923790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425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80" dirty="0">
                <a:solidFill>
                  <a:srgbClr val="0D0D0D"/>
                </a:solidFill>
                <a:latin typeface="Times New Roman"/>
                <a:cs typeface="Times New Roman"/>
              </a:rPr>
              <a:t>Pains</a:t>
            </a:r>
            <a:r>
              <a:rPr sz="2700" spc="-7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40" dirty="0">
                <a:solidFill>
                  <a:srgbClr val="0D0D0D"/>
                </a:solidFill>
                <a:latin typeface="Times New Roman"/>
                <a:cs typeface="Times New Roman"/>
              </a:rPr>
              <a:t>through</a:t>
            </a:r>
            <a:r>
              <a:rPr sz="2700" spc="-4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80" dirty="0">
                <a:solidFill>
                  <a:srgbClr val="0D0D0D"/>
                </a:solidFill>
                <a:latin typeface="Times New Roman"/>
                <a:cs typeface="Times New Roman"/>
              </a:rPr>
              <a:t>hips,</a:t>
            </a:r>
            <a:r>
              <a:rPr sz="2700" spc="-1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40" dirty="0">
                <a:solidFill>
                  <a:srgbClr val="0D0D0D"/>
                </a:solidFill>
                <a:latin typeface="Times New Roman"/>
                <a:cs typeface="Times New Roman"/>
              </a:rPr>
              <a:t>legs</a:t>
            </a:r>
            <a:r>
              <a:rPr sz="2700" spc="-13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65" dirty="0">
                <a:solidFill>
                  <a:srgbClr val="0D0D0D"/>
                </a:solidFill>
                <a:latin typeface="Times New Roman"/>
                <a:cs typeface="Times New Roman"/>
              </a:rPr>
              <a:t>and</a:t>
            </a:r>
            <a:r>
              <a:rPr sz="2700" spc="-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50" dirty="0">
                <a:solidFill>
                  <a:srgbClr val="0D0D0D"/>
                </a:solidFill>
                <a:latin typeface="Times New Roman"/>
                <a:cs typeface="Times New Roman"/>
              </a:rPr>
              <a:t>feets.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330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95" dirty="0">
                <a:solidFill>
                  <a:srgbClr val="0D0D0D"/>
                </a:solidFill>
                <a:latin typeface="Times New Roman"/>
                <a:cs typeface="Times New Roman"/>
              </a:rPr>
              <a:t>Cramps</a:t>
            </a:r>
            <a:r>
              <a:rPr sz="2700" spc="-5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14" dirty="0">
                <a:solidFill>
                  <a:srgbClr val="0D0D0D"/>
                </a:solidFill>
                <a:latin typeface="Times New Roman"/>
                <a:cs typeface="Times New Roman"/>
              </a:rPr>
              <a:t>in</a:t>
            </a:r>
            <a:r>
              <a:rPr sz="2700" spc="-114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20" dirty="0">
                <a:solidFill>
                  <a:srgbClr val="0D0D0D"/>
                </a:solidFill>
                <a:latin typeface="Times New Roman"/>
                <a:cs typeface="Times New Roman"/>
              </a:rPr>
              <a:t>calves</a:t>
            </a:r>
            <a:r>
              <a:rPr sz="2700" spc="-13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65" dirty="0">
                <a:solidFill>
                  <a:srgbClr val="0D0D0D"/>
                </a:solidFill>
                <a:latin typeface="Times New Roman"/>
                <a:cs typeface="Times New Roman"/>
              </a:rPr>
              <a:t>and</a:t>
            </a:r>
            <a:r>
              <a:rPr sz="2700" spc="-3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45" dirty="0">
                <a:solidFill>
                  <a:srgbClr val="0D0D0D"/>
                </a:solidFill>
                <a:latin typeface="Times New Roman"/>
                <a:cs typeface="Times New Roman"/>
              </a:rPr>
              <a:t>soles.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320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15" dirty="0">
                <a:solidFill>
                  <a:srgbClr val="0D0D0D"/>
                </a:solidFill>
                <a:latin typeface="Times New Roman"/>
                <a:cs typeface="Times New Roman"/>
              </a:rPr>
              <a:t>Loss </a:t>
            </a:r>
            <a:r>
              <a:rPr sz="2700" spc="20" dirty="0">
                <a:solidFill>
                  <a:srgbClr val="0D0D0D"/>
                </a:solidFill>
                <a:latin typeface="Times New Roman"/>
                <a:cs typeface="Times New Roman"/>
              </a:rPr>
              <a:t>of </a:t>
            </a:r>
            <a:r>
              <a:rPr sz="2700" spc="80" dirty="0">
                <a:solidFill>
                  <a:srgbClr val="0D0D0D"/>
                </a:solidFill>
                <a:latin typeface="Times New Roman"/>
                <a:cs typeface="Times New Roman"/>
              </a:rPr>
              <a:t>power </a:t>
            </a:r>
            <a:r>
              <a:rPr sz="2700" spc="114" dirty="0">
                <a:solidFill>
                  <a:srgbClr val="0D0D0D"/>
                </a:solidFill>
                <a:latin typeface="Times New Roman"/>
                <a:cs typeface="Times New Roman"/>
              </a:rPr>
              <a:t>in</a:t>
            </a:r>
            <a:r>
              <a:rPr sz="2700" spc="-38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25" dirty="0">
                <a:solidFill>
                  <a:srgbClr val="0D0D0D"/>
                </a:solidFill>
                <a:latin typeface="Times New Roman"/>
                <a:cs typeface="Times New Roman"/>
              </a:rPr>
              <a:t>legs.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325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90" dirty="0">
                <a:solidFill>
                  <a:srgbClr val="0D0D0D"/>
                </a:solidFill>
                <a:latin typeface="Times New Roman"/>
                <a:cs typeface="Times New Roman"/>
              </a:rPr>
              <a:t>Tremulous</a:t>
            </a:r>
            <a:r>
              <a:rPr sz="2700" spc="-6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50" dirty="0">
                <a:solidFill>
                  <a:srgbClr val="0D0D0D"/>
                </a:solidFill>
                <a:latin typeface="Times New Roman"/>
                <a:cs typeface="Times New Roman"/>
              </a:rPr>
              <a:t>hands</a:t>
            </a:r>
            <a:r>
              <a:rPr sz="2700" spc="-11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65" dirty="0">
                <a:solidFill>
                  <a:srgbClr val="0D0D0D"/>
                </a:solidFill>
                <a:latin typeface="Times New Roman"/>
                <a:cs typeface="Times New Roman"/>
              </a:rPr>
              <a:t>while</a:t>
            </a:r>
            <a:r>
              <a:rPr sz="2700" spc="-12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90" dirty="0">
                <a:solidFill>
                  <a:srgbClr val="0D0D0D"/>
                </a:solidFill>
                <a:latin typeface="Times New Roman"/>
                <a:cs typeface="Times New Roman"/>
              </a:rPr>
              <a:t>using</a:t>
            </a:r>
            <a:r>
              <a:rPr sz="2700" spc="-3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45" dirty="0">
                <a:solidFill>
                  <a:srgbClr val="0D0D0D"/>
                </a:solidFill>
                <a:latin typeface="Times New Roman"/>
                <a:cs typeface="Times New Roman"/>
              </a:rPr>
              <a:t>them.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325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  <a:tab pos="1727835" algn="l"/>
              </a:tabLst>
            </a:pPr>
            <a:r>
              <a:rPr sz="2700" spc="50" dirty="0">
                <a:solidFill>
                  <a:srgbClr val="0D0D0D"/>
                </a:solidFill>
                <a:latin typeface="Times New Roman"/>
                <a:cs typeface="Times New Roman"/>
              </a:rPr>
              <a:t>Paralytic	</a:t>
            </a:r>
            <a:r>
              <a:rPr sz="2700" spc="80" dirty="0">
                <a:solidFill>
                  <a:srgbClr val="0D0D0D"/>
                </a:solidFill>
                <a:latin typeface="Times New Roman"/>
                <a:cs typeface="Times New Roman"/>
              </a:rPr>
              <a:t>weakness </a:t>
            </a:r>
            <a:r>
              <a:rPr sz="2700" spc="20" dirty="0">
                <a:solidFill>
                  <a:srgbClr val="0D0D0D"/>
                </a:solidFill>
                <a:latin typeface="Times New Roman"/>
                <a:cs typeface="Times New Roman"/>
              </a:rPr>
              <a:t>of</a:t>
            </a:r>
            <a:r>
              <a:rPr sz="2700" spc="-20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85" dirty="0">
                <a:solidFill>
                  <a:srgbClr val="0D0D0D"/>
                </a:solidFill>
                <a:latin typeface="Times New Roman"/>
                <a:cs typeface="Times New Roman"/>
              </a:rPr>
              <a:t>forearm.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325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45" dirty="0">
                <a:solidFill>
                  <a:srgbClr val="0D0D0D"/>
                </a:solidFill>
                <a:latin typeface="Times New Roman"/>
                <a:cs typeface="Times New Roman"/>
              </a:rPr>
              <a:t>Affections</a:t>
            </a:r>
            <a:r>
              <a:rPr sz="2700" spc="-14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20" dirty="0">
                <a:solidFill>
                  <a:srgbClr val="0D0D0D"/>
                </a:solidFill>
                <a:latin typeface="Times New Roman"/>
                <a:cs typeface="Times New Roman"/>
              </a:rPr>
              <a:t>of</a:t>
            </a:r>
            <a:r>
              <a:rPr sz="2700" spc="65" dirty="0">
                <a:solidFill>
                  <a:srgbClr val="0D0D0D"/>
                </a:solidFill>
                <a:latin typeface="Times New Roman"/>
                <a:cs typeface="Times New Roman"/>
              </a:rPr>
              <a:t> finger</a:t>
            </a:r>
            <a:r>
              <a:rPr sz="2700" spc="-9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70" dirty="0">
                <a:solidFill>
                  <a:srgbClr val="0D0D0D"/>
                </a:solidFill>
                <a:latin typeface="Times New Roman"/>
                <a:cs typeface="Times New Roman"/>
              </a:rPr>
              <a:t>nails</a:t>
            </a:r>
            <a:r>
              <a:rPr sz="2700" spc="-12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50" dirty="0">
                <a:solidFill>
                  <a:srgbClr val="0D0D0D"/>
                </a:solidFill>
                <a:latin typeface="Times New Roman"/>
                <a:cs typeface="Times New Roman"/>
              </a:rPr>
              <a:t>esp.</a:t>
            </a:r>
            <a:r>
              <a:rPr sz="2700" spc="-1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14" dirty="0">
                <a:solidFill>
                  <a:srgbClr val="0D0D0D"/>
                </a:solidFill>
                <a:latin typeface="Times New Roman"/>
                <a:cs typeface="Times New Roman"/>
              </a:rPr>
              <a:t>in</a:t>
            </a:r>
            <a:r>
              <a:rPr sz="2700" spc="-11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95" dirty="0">
                <a:solidFill>
                  <a:srgbClr val="0D0D0D"/>
                </a:solidFill>
                <a:latin typeface="Times New Roman"/>
                <a:cs typeface="Times New Roman"/>
              </a:rPr>
              <a:t>white</a:t>
            </a:r>
            <a:r>
              <a:rPr sz="2700" spc="-14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10" dirty="0">
                <a:solidFill>
                  <a:srgbClr val="0D0D0D"/>
                </a:solidFill>
                <a:latin typeface="Times New Roman"/>
                <a:cs typeface="Times New Roman"/>
              </a:rPr>
              <a:t>spots</a:t>
            </a:r>
            <a:r>
              <a:rPr sz="2700" spc="-13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65" dirty="0">
                <a:solidFill>
                  <a:srgbClr val="0D0D0D"/>
                </a:solidFill>
                <a:latin typeface="Times New Roman"/>
                <a:cs typeface="Times New Roman"/>
              </a:rPr>
              <a:t>on</a:t>
            </a:r>
            <a:r>
              <a:rPr sz="2700" spc="-3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55" dirty="0">
                <a:solidFill>
                  <a:srgbClr val="0D0D0D"/>
                </a:solidFill>
                <a:latin typeface="Times New Roman"/>
                <a:cs typeface="Times New Roman"/>
              </a:rPr>
              <a:t>nails.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325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-10" dirty="0">
                <a:solidFill>
                  <a:srgbClr val="0D0D0D"/>
                </a:solidFill>
                <a:latin typeface="Times New Roman"/>
                <a:cs typeface="Times New Roman"/>
              </a:rPr>
              <a:t>Icy </a:t>
            </a:r>
            <a:r>
              <a:rPr sz="2700" spc="70" dirty="0">
                <a:solidFill>
                  <a:srgbClr val="0D0D0D"/>
                </a:solidFill>
                <a:latin typeface="Times New Roman"/>
                <a:cs typeface="Times New Roman"/>
              </a:rPr>
              <a:t>cold </a:t>
            </a:r>
            <a:r>
              <a:rPr sz="2700" spc="165" dirty="0">
                <a:solidFill>
                  <a:srgbClr val="0D0D0D"/>
                </a:solidFill>
                <a:latin typeface="Times New Roman"/>
                <a:cs typeface="Times New Roman"/>
              </a:rPr>
              <a:t>and</a:t>
            </a:r>
            <a:r>
              <a:rPr sz="2700" spc="-45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55" dirty="0">
                <a:solidFill>
                  <a:srgbClr val="0D0D0D"/>
                </a:solidFill>
                <a:latin typeface="Times New Roman"/>
                <a:cs typeface="Times New Roman"/>
              </a:rPr>
              <a:t>sweaty </a:t>
            </a:r>
            <a:r>
              <a:rPr sz="2700" spc="60" dirty="0">
                <a:solidFill>
                  <a:srgbClr val="0D0D0D"/>
                </a:solidFill>
                <a:latin typeface="Times New Roman"/>
                <a:cs typeface="Times New Roman"/>
              </a:rPr>
              <a:t>feet.</a:t>
            </a:r>
            <a:endParaRPr sz="2700">
              <a:latin typeface="Times New Roman"/>
              <a:cs typeface="Times New Roman"/>
            </a:endParaRPr>
          </a:p>
          <a:p>
            <a:pPr marL="286385" marR="984250" indent="-274320">
              <a:lnSpc>
                <a:spcPts val="2920"/>
              </a:lnSpc>
              <a:spcBef>
                <a:spcPts val="690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-30" dirty="0">
                <a:solidFill>
                  <a:srgbClr val="FF0000"/>
                </a:solidFill>
                <a:latin typeface="Times New Roman"/>
                <a:cs typeface="Times New Roman"/>
              </a:rPr>
              <a:t>OFFENSIVE </a:t>
            </a:r>
            <a:r>
              <a:rPr sz="2700" spc="-55" dirty="0">
                <a:solidFill>
                  <a:srgbClr val="FF0000"/>
                </a:solidFill>
                <a:latin typeface="Times New Roman"/>
                <a:cs typeface="Times New Roman"/>
              </a:rPr>
              <a:t>SWEAT </a:t>
            </a:r>
            <a:r>
              <a:rPr sz="2700" spc="145" dirty="0">
                <a:solidFill>
                  <a:srgbClr val="FF0000"/>
                </a:solidFill>
                <a:latin typeface="Times New Roman"/>
                <a:cs typeface="Times New Roman"/>
              </a:rPr>
              <a:t>ON </a:t>
            </a:r>
            <a:r>
              <a:rPr sz="2700" spc="-90" dirty="0">
                <a:solidFill>
                  <a:srgbClr val="FF0000"/>
                </a:solidFill>
                <a:latin typeface="Times New Roman"/>
                <a:cs typeface="Times New Roman"/>
              </a:rPr>
              <a:t>FEET, </a:t>
            </a:r>
            <a:r>
              <a:rPr sz="2700" spc="15" dirty="0">
                <a:solidFill>
                  <a:srgbClr val="FF0000"/>
                </a:solidFill>
                <a:latin typeface="Times New Roman"/>
                <a:cs typeface="Times New Roman"/>
              </a:rPr>
              <a:t>HANDS</a:t>
            </a:r>
            <a:r>
              <a:rPr sz="2700" spc="-16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700" spc="5" dirty="0">
                <a:solidFill>
                  <a:srgbClr val="FF0000"/>
                </a:solidFill>
                <a:latin typeface="Times New Roman"/>
                <a:cs typeface="Times New Roman"/>
              </a:rPr>
              <a:t>AND  </a:t>
            </a:r>
            <a:r>
              <a:rPr sz="2700" spc="-100" dirty="0">
                <a:solidFill>
                  <a:srgbClr val="FF0000"/>
                </a:solidFill>
                <a:latin typeface="Times New Roman"/>
                <a:cs typeface="Times New Roman"/>
              </a:rPr>
              <a:t>AXILLAE.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275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5" dirty="0">
                <a:solidFill>
                  <a:srgbClr val="0D0D0D"/>
                </a:solidFill>
                <a:latin typeface="Times New Roman"/>
                <a:cs typeface="Times New Roman"/>
              </a:rPr>
              <a:t>Calves </a:t>
            </a:r>
            <a:r>
              <a:rPr sz="2700" spc="130" dirty="0">
                <a:solidFill>
                  <a:srgbClr val="0D0D0D"/>
                </a:solidFill>
                <a:latin typeface="Times New Roman"/>
                <a:cs typeface="Times New Roman"/>
              </a:rPr>
              <a:t>tensed </a:t>
            </a:r>
            <a:r>
              <a:rPr sz="2700" spc="165" dirty="0">
                <a:solidFill>
                  <a:srgbClr val="0D0D0D"/>
                </a:solidFill>
                <a:latin typeface="Times New Roman"/>
                <a:cs typeface="Times New Roman"/>
              </a:rPr>
              <a:t>and</a:t>
            </a:r>
            <a:r>
              <a:rPr sz="2700" spc="-37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10" dirty="0">
                <a:solidFill>
                  <a:srgbClr val="0D0D0D"/>
                </a:solidFill>
                <a:latin typeface="Times New Roman"/>
                <a:cs typeface="Times New Roman"/>
              </a:rPr>
              <a:t>contracted.</a:t>
            </a: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325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spc="45" dirty="0">
                <a:solidFill>
                  <a:srgbClr val="0D0D0D"/>
                </a:solidFill>
                <a:latin typeface="Times New Roman"/>
                <a:cs typeface="Times New Roman"/>
              </a:rPr>
              <a:t>Sore </a:t>
            </a:r>
            <a:r>
              <a:rPr sz="2700" spc="75" dirty="0">
                <a:solidFill>
                  <a:srgbClr val="0D0D0D"/>
                </a:solidFill>
                <a:latin typeface="Times New Roman"/>
                <a:cs typeface="Times New Roman"/>
              </a:rPr>
              <a:t>toes. </a:t>
            </a:r>
            <a:r>
              <a:rPr sz="2700" spc="95" dirty="0">
                <a:solidFill>
                  <a:srgbClr val="0D0D0D"/>
                </a:solidFill>
                <a:latin typeface="Times New Roman"/>
                <a:cs typeface="Times New Roman"/>
              </a:rPr>
              <a:t>(</a:t>
            </a:r>
            <a:r>
              <a:rPr sz="2700" spc="-254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85" dirty="0">
                <a:solidFill>
                  <a:srgbClr val="0D0D0D"/>
                </a:solidFill>
                <a:latin typeface="Times New Roman"/>
                <a:cs typeface="Times New Roman"/>
              </a:rPr>
              <a:t>Ruta)</a:t>
            </a:r>
            <a:endParaRPr sz="27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8047837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828" y="0"/>
            <a:ext cx="9145905" cy="6858000"/>
            <a:chOff x="-828" y="0"/>
            <a:chExt cx="9145905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223"/>
              <a:ext cx="9143999" cy="10287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401357" y="0"/>
              <a:ext cx="4742641" cy="59994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9088207" cy="10205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-828" y="52323"/>
              <a:ext cx="9145590" cy="90182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535940" y="661873"/>
            <a:ext cx="1135380" cy="589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700" u="heavy" spc="140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Times New Roman"/>
                <a:cs typeface="Times New Roman"/>
              </a:rPr>
              <a:t>Skin</a:t>
            </a:r>
            <a:r>
              <a:rPr sz="3700" b="0" u="none" spc="-85" dirty="0">
                <a:solidFill>
                  <a:srgbClr val="00AF50"/>
                </a:solidFill>
                <a:latin typeface="Times New Roman"/>
                <a:cs typeface="Times New Roman"/>
              </a:rPr>
              <a:t>:</a:t>
            </a:r>
            <a:endParaRPr sz="37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35940" y="1231493"/>
            <a:ext cx="7560945" cy="4799965"/>
          </a:xfrm>
          <a:prstGeom prst="rect">
            <a:avLst/>
          </a:prstGeom>
        </p:spPr>
        <p:txBody>
          <a:bodyPr vert="horz" wrap="square" lIns="0" tIns="56515" rIns="0" bIns="0" rtlCol="0">
            <a:spAutoFit/>
          </a:bodyPr>
          <a:lstStyle/>
          <a:p>
            <a:pPr marL="291465" indent="-279400">
              <a:lnSpc>
                <a:spcPct val="100000"/>
              </a:lnSpc>
              <a:spcBef>
                <a:spcPts val="445"/>
              </a:spcBef>
              <a:buClr>
                <a:srgbClr val="0AD0D9"/>
              </a:buClr>
              <a:buSzPct val="91379"/>
              <a:buFont typeface="Wingdings"/>
              <a:buChar char=""/>
              <a:tabLst>
                <a:tab pos="292100" algn="l"/>
              </a:tabLst>
            </a:pPr>
            <a:r>
              <a:rPr sz="2900" spc="45" dirty="0">
                <a:solidFill>
                  <a:srgbClr val="0D0D0D"/>
                </a:solidFill>
                <a:latin typeface="Times New Roman"/>
                <a:cs typeface="Times New Roman"/>
              </a:rPr>
              <a:t>Felons.</a:t>
            </a:r>
            <a:endParaRPr sz="2900">
              <a:latin typeface="Times New Roman"/>
              <a:cs typeface="Times New Roman"/>
            </a:endParaRPr>
          </a:p>
          <a:p>
            <a:pPr marL="291465" indent="-279400">
              <a:lnSpc>
                <a:spcPct val="100000"/>
              </a:lnSpc>
              <a:spcBef>
                <a:spcPts val="350"/>
              </a:spcBef>
              <a:buClr>
                <a:srgbClr val="0AD0D9"/>
              </a:buClr>
              <a:buSzPct val="91379"/>
              <a:buFont typeface="Wingdings"/>
              <a:buChar char=""/>
              <a:tabLst>
                <a:tab pos="292100" algn="l"/>
              </a:tabLst>
            </a:pPr>
            <a:r>
              <a:rPr sz="2900" spc="35" dirty="0">
                <a:solidFill>
                  <a:srgbClr val="0D0D0D"/>
                </a:solidFill>
                <a:latin typeface="Times New Roman"/>
                <a:cs typeface="Times New Roman"/>
              </a:rPr>
              <a:t>Abscesses.</a:t>
            </a:r>
            <a:endParaRPr sz="2900">
              <a:latin typeface="Times New Roman"/>
              <a:cs typeface="Times New Roman"/>
            </a:endParaRPr>
          </a:p>
          <a:p>
            <a:pPr marL="291465" indent="-279400">
              <a:lnSpc>
                <a:spcPct val="100000"/>
              </a:lnSpc>
              <a:spcBef>
                <a:spcPts val="345"/>
              </a:spcBef>
              <a:buClr>
                <a:srgbClr val="0AD0D9"/>
              </a:buClr>
              <a:buSzPct val="91379"/>
              <a:buFont typeface="Wingdings"/>
              <a:buChar char=""/>
              <a:tabLst>
                <a:tab pos="292100" algn="l"/>
              </a:tabLst>
            </a:pPr>
            <a:r>
              <a:rPr sz="2900" spc="-5" dirty="0">
                <a:solidFill>
                  <a:srgbClr val="0D0D0D"/>
                </a:solidFill>
                <a:latin typeface="Times New Roman"/>
                <a:cs typeface="Times New Roman"/>
              </a:rPr>
              <a:t>Boils </a:t>
            </a:r>
            <a:r>
              <a:rPr sz="2900" spc="110" dirty="0">
                <a:solidFill>
                  <a:srgbClr val="0D0D0D"/>
                </a:solidFill>
                <a:latin typeface="Times New Roman"/>
                <a:cs typeface="Times New Roman"/>
              </a:rPr>
              <a:t>old </a:t>
            </a:r>
            <a:r>
              <a:rPr sz="2900" spc="90" dirty="0">
                <a:solidFill>
                  <a:srgbClr val="0D0D0D"/>
                </a:solidFill>
                <a:latin typeface="Times New Roman"/>
                <a:cs typeface="Times New Roman"/>
              </a:rPr>
              <a:t>fistulous</a:t>
            </a:r>
            <a:r>
              <a:rPr sz="2900" spc="-40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900" spc="65" dirty="0">
                <a:solidFill>
                  <a:srgbClr val="0D0D0D"/>
                </a:solidFill>
                <a:latin typeface="Times New Roman"/>
                <a:cs typeface="Times New Roman"/>
              </a:rPr>
              <a:t>ulcers.</a:t>
            </a:r>
            <a:endParaRPr sz="2900">
              <a:latin typeface="Times New Roman"/>
              <a:cs typeface="Times New Roman"/>
            </a:endParaRPr>
          </a:p>
          <a:p>
            <a:pPr marL="291465" indent="-279400">
              <a:lnSpc>
                <a:spcPct val="100000"/>
              </a:lnSpc>
              <a:spcBef>
                <a:spcPts val="350"/>
              </a:spcBef>
              <a:buClr>
                <a:srgbClr val="0AD0D9"/>
              </a:buClr>
              <a:buSzPct val="91379"/>
              <a:buFont typeface="Wingdings"/>
              <a:buChar char=""/>
              <a:tabLst>
                <a:tab pos="292100" algn="l"/>
              </a:tabLst>
            </a:pPr>
            <a:r>
              <a:rPr sz="2900" spc="40" dirty="0">
                <a:solidFill>
                  <a:srgbClr val="0D0D0D"/>
                </a:solidFill>
                <a:latin typeface="Times New Roman"/>
                <a:cs typeface="Times New Roman"/>
              </a:rPr>
              <a:t>Scars </a:t>
            </a:r>
            <a:r>
              <a:rPr sz="2900" spc="110" dirty="0">
                <a:solidFill>
                  <a:srgbClr val="0D0D0D"/>
                </a:solidFill>
                <a:latin typeface="Times New Roman"/>
                <a:cs typeface="Times New Roman"/>
              </a:rPr>
              <a:t>becomes </a:t>
            </a:r>
            <a:r>
              <a:rPr sz="2900" spc="114" dirty="0">
                <a:solidFill>
                  <a:srgbClr val="0D0D0D"/>
                </a:solidFill>
                <a:latin typeface="Times New Roman"/>
                <a:cs typeface="Times New Roman"/>
              </a:rPr>
              <a:t>suddenly</a:t>
            </a:r>
            <a:r>
              <a:rPr sz="2900" spc="-50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900" spc="85" dirty="0">
                <a:solidFill>
                  <a:srgbClr val="0D0D0D"/>
                </a:solidFill>
                <a:latin typeface="Times New Roman"/>
                <a:cs typeface="Times New Roman"/>
              </a:rPr>
              <a:t>painful.</a:t>
            </a:r>
            <a:endParaRPr sz="2900">
              <a:latin typeface="Times New Roman"/>
              <a:cs typeface="Times New Roman"/>
            </a:endParaRPr>
          </a:p>
          <a:p>
            <a:pPr marL="286385" marR="534670" indent="-274320">
              <a:lnSpc>
                <a:spcPts val="3130"/>
              </a:lnSpc>
              <a:spcBef>
                <a:spcPts val="745"/>
              </a:spcBef>
              <a:buClr>
                <a:srgbClr val="0AD0D9"/>
              </a:buClr>
              <a:buSzPct val="91379"/>
              <a:buFont typeface="Wingdings"/>
              <a:buChar char=""/>
              <a:tabLst>
                <a:tab pos="292100" algn="l"/>
              </a:tabLst>
            </a:pPr>
            <a:r>
              <a:rPr sz="2900" spc="120" dirty="0">
                <a:solidFill>
                  <a:srgbClr val="0D0D0D"/>
                </a:solidFill>
                <a:latin typeface="Times New Roman"/>
                <a:cs typeface="Times New Roman"/>
              </a:rPr>
              <a:t>Promotes</a:t>
            </a:r>
            <a:r>
              <a:rPr sz="2900" spc="-14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900" spc="90" dirty="0">
                <a:solidFill>
                  <a:srgbClr val="0D0D0D"/>
                </a:solidFill>
                <a:latin typeface="Times New Roman"/>
                <a:cs typeface="Times New Roman"/>
              </a:rPr>
              <a:t>expulsion</a:t>
            </a:r>
            <a:r>
              <a:rPr sz="2900" spc="-13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900" spc="25" dirty="0">
                <a:solidFill>
                  <a:srgbClr val="0D0D0D"/>
                </a:solidFill>
                <a:latin typeface="Times New Roman"/>
                <a:cs typeface="Times New Roman"/>
              </a:rPr>
              <a:t>of</a:t>
            </a:r>
            <a:r>
              <a:rPr sz="2900" spc="4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900" spc="70" dirty="0">
                <a:solidFill>
                  <a:srgbClr val="0D0D0D"/>
                </a:solidFill>
                <a:latin typeface="Times New Roman"/>
                <a:cs typeface="Times New Roman"/>
              </a:rPr>
              <a:t>foreign</a:t>
            </a:r>
            <a:r>
              <a:rPr sz="2900" spc="-4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900" spc="100" dirty="0">
                <a:solidFill>
                  <a:srgbClr val="0D0D0D"/>
                </a:solidFill>
                <a:latin typeface="Times New Roman"/>
                <a:cs typeface="Times New Roman"/>
              </a:rPr>
              <a:t>bodies</a:t>
            </a:r>
            <a:r>
              <a:rPr sz="2900" spc="-9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900" spc="100" dirty="0">
                <a:solidFill>
                  <a:srgbClr val="0D0D0D"/>
                </a:solidFill>
                <a:latin typeface="Times New Roman"/>
                <a:cs typeface="Times New Roman"/>
              </a:rPr>
              <a:t>from  </a:t>
            </a:r>
            <a:r>
              <a:rPr sz="2900" spc="75" dirty="0">
                <a:solidFill>
                  <a:srgbClr val="0D0D0D"/>
                </a:solidFill>
                <a:latin typeface="Times New Roman"/>
                <a:cs typeface="Times New Roman"/>
              </a:rPr>
              <a:t>tissues.</a:t>
            </a:r>
            <a:endParaRPr sz="2900">
              <a:latin typeface="Times New Roman"/>
              <a:cs typeface="Times New Roman"/>
            </a:endParaRPr>
          </a:p>
          <a:p>
            <a:pPr marL="291465" indent="-279400">
              <a:lnSpc>
                <a:spcPct val="100000"/>
              </a:lnSpc>
              <a:spcBef>
                <a:spcPts val="309"/>
              </a:spcBef>
              <a:buClr>
                <a:srgbClr val="0AD0D9"/>
              </a:buClr>
              <a:buSzPct val="91379"/>
              <a:buFont typeface="Wingdings"/>
              <a:buChar char=""/>
              <a:tabLst>
                <a:tab pos="292100" algn="l"/>
              </a:tabLst>
            </a:pPr>
            <a:r>
              <a:rPr sz="2900" spc="-190" dirty="0">
                <a:solidFill>
                  <a:srgbClr val="FF0000"/>
                </a:solidFill>
                <a:latin typeface="Times New Roman"/>
                <a:cs typeface="Times New Roman"/>
              </a:rPr>
              <a:t>EVERY </a:t>
            </a:r>
            <a:r>
              <a:rPr sz="2900" spc="-70" dirty="0">
                <a:solidFill>
                  <a:srgbClr val="FF0000"/>
                </a:solidFill>
                <a:latin typeface="Times New Roman"/>
                <a:cs typeface="Times New Roman"/>
              </a:rPr>
              <a:t>LITTLE </a:t>
            </a:r>
            <a:r>
              <a:rPr sz="2900" spc="-105" dirty="0">
                <a:solidFill>
                  <a:srgbClr val="FF0000"/>
                </a:solidFill>
                <a:latin typeface="Times New Roman"/>
                <a:cs typeface="Times New Roman"/>
              </a:rPr>
              <a:t>INJURY</a:t>
            </a:r>
            <a:r>
              <a:rPr sz="2900" spc="9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900" spc="-50" dirty="0">
                <a:solidFill>
                  <a:srgbClr val="FF0000"/>
                </a:solidFill>
                <a:latin typeface="Times New Roman"/>
                <a:cs typeface="Times New Roman"/>
              </a:rPr>
              <a:t>SUPPURATES.</a:t>
            </a:r>
            <a:endParaRPr sz="2900">
              <a:latin typeface="Times New Roman"/>
              <a:cs typeface="Times New Roman"/>
            </a:endParaRPr>
          </a:p>
          <a:p>
            <a:pPr marL="291465" indent="-279400">
              <a:lnSpc>
                <a:spcPct val="100000"/>
              </a:lnSpc>
              <a:spcBef>
                <a:spcPts val="345"/>
              </a:spcBef>
              <a:buClr>
                <a:srgbClr val="0AD0D9"/>
              </a:buClr>
              <a:buSzPct val="91379"/>
              <a:buFont typeface="Wingdings"/>
              <a:buChar char=""/>
              <a:tabLst>
                <a:tab pos="292100" algn="l"/>
              </a:tabLst>
            </a:pPr>
            <a:r>
              <a:rPr sz="2900" spc="60" dirty="0">
                <a:solidFill>
                  <a:srgbClr val="0D0D0D"/>
                </a:solidFill>
                <a:latin typeface="Times New Roman"/>
                <a:cs typeface="Times New Roman"/>
              </a:rPr>
              <a:t>Long</a:t>
            </a:r>
            <a:r>
              <a:rPr sz="2900" spc="-1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900" spc="90" dirty="0">
                <a:solidFill>
                  <a:srgbClr val="0D0D0D"/>
                </a:solidFill>
                <a:latin typeface="Times New Roman"/>
                <a:cs typeface="Times New Roman"/>
              </a:rPr>
              <a:t>lasting</a:t>
            </a:r>
            <a:r>
              <a:rPr sz="2900" spc="-6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900" spc="135" dirty="0">
                <a:solidFill>
                  <a:srgbClr val="0D0D0D"/>
                </a:solidFill>
                <a:latin typeface="Times New Roman"/>
                <a:cs typeface="Times New Roman"/>
              </a:rPr>
              <a:t>suppurations</a:t>
            </a:r>
            <a:r>
              <a:rPr sz="2900" spc="-14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900" spc="180" dirty="0">
                <a:solidFill>
                  <a:srgbClr val="0D0D0D"/>
                </a:solidFill>
                <a:latin typeface="Times New Roman"/>
                <a:cs typeface="Times New Roman"/>
              </a:rPr>
              <a:t>and</a:t>
            </a:r>
            <a:r>
              <a:rPr sz="2900" spc="-1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900" spc="90" dirty="0">
                <a:solidFill>
                  <a:srgbClr val="0D0D0D"/>
                </a:solidFill>
                <a:latin typeface="Times New Roman"/>
                <a:cs typeface="Times New Roman"/>
              </a:rPr>
              <a:t>fistulous</a:t>
            </a:r>
            <a:r>
              <a:rPr sz="2900" spc="-11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900" spc="120" dirty="0">
                <a:solidFill>
                  <a:srgbClr val="0D0D0D"/>
                </a:solidFill>
                <a:latin typeface="Times New Roman"/>
                <a:cs typeface="Times New Roman"/>
              </a:rPr>
              <a:t>tracts</a:t>
            </a:r>
            <a:endParaRPr sz="2900">
              <a:latin typeface="Times New Roman"/>
              <a:cs typeface="Times New Roman"/>
            </a:endParaRPr>
          </a:p>
          <a:p>
            <a:pPr marL="291465" indent="-279400">
              <a:lnSpc>
                <a:spcPct val="100000"/>
              </a:lnSpc>
              <a:spcBef>
                <a:spcPts val="350"/>
              </a:spcBef>
              <a:buClr>
                <a:srgbClr val="0AD0D9"/>
              </a:buClr>
              <a:buSzPct val="91379"/>
              <a:buFont typeface="Wingdings"/>
              <a:buChar char=""/>
              <a:tabLst>
                <a:tab pos="292100" algn="l"/>
              </a:tabLst>
            </a:pPr>
            <a:r>
              <a:rPr sz="2900" spc="114" dirty="0">
                <a:solidFill>
                  <a:srgbClr val="0D0D0D"/>
                </a:solidFill>
                <a:latin typeface="Times New Roman"/>
                <a:cs typeface="Times New Roman"/>
              </a:rPr>
              <a:t>Eruptions</a:t>
            </a:r>
            <a:r>
              <a:rPr sz="2900" spc="-8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900" spc="114" dirty="0">
                <a:solidFill>
                  <a:srgbClr val="0D0D0D"/>
                </a:solidFill>
                <a:latin typeface="Times New Roman"/>
                <a:cs typeface="Times New Roman"/>
              </a:rPr>
              <a:t>itch</a:t>
            </a:r>
            <a:r>
              <a:rPr sz="2900" spc="-114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900" spc="70" dirty="0">
                <a:solidFill>
                  <a:srgbClr val="0D0D0D"/>
                </a:solidFill>
                <a:latin typeface="Times New Roman"/>
                <a:cs typeface="Times New Roman"/>
              </a:rPr>
              <a:t>only</a:t>
            </a:r>
            <a:r>
              <a:rPr sz="2900" spc="-9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900" spc="125" dirty="0">
                <a:solidFill>
                  <a:srgbClr val="0D0D0D"/>
                </a:solidFill>
                <a:latin typeface="Times New Roman"/>
                <a:cs typeface="Times New Roman"/>
              </a:rPr>
              <a:t>in</a:t>
            </a:r>
            <a:r>
              <a:rPr sz="2900" spc="-12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900" spc="60" dirty="0">
                <a:solidFill>
                  <a:srgbClr val="0D0D0D"/>
                </a:solidFill>
                <a:latin typeface="Times New Roman"/>
                <a:cs typeface="Times New Roman"/>
              </a:rPr>
              <a:t>day</a:t>
            </a:r>
            <a:r>
              <a:rPr sz="2900" spc="-9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900" spc="120" dirty="0">
                <a:solidFill>
                  <a:srgbClr val="0D0D0D"/>
                </a:solidFill>
                <a:latin typeface="Times New Roman"/>
                <a:cs typeface="Times New Roman"/>
              </a:rPr>
              <a:t>time.</a:t>
            </a:r>
            <a:endParaRPr sz="2900">
              <a:latin typeface="Times New Roman"/>
              <a:cs typeface="Times New Roman"/>
            </a:endParaRPr>
          </a:p>
          <a:p>
            <a:pPr marL="291465" indent="-279400">
              <a:lnSpc>
                <a:spcPct val="100000"/>
              </a:lnSpc>
              <a:spcBef>
                <a:spcPts val="350"/>
              </a:spcBef>
              <a:buClr>
                <a:srgbClr val="0AD0D9"/>
              </a:buClr>
              <a:buSzPct val="91379"/>
              <a:buFont typeface="Wingdings"/>
              <a:buChar char=""/>
              <a:tabLst>
                <a:tab pos="292100" algn="l"/>
              </a:tabLst>
            </a:pPr>
            <a:r>
              <a:rPr sz="2900" spc="90" dirty="0">
                <a:solidFill>
                  <a:srgbClr val="0D0D0D"/>
                </a:solidFill>
                <a:latin typeface="Times New Roman"/>
                <a:cs typeface="Times New Roman"/>
              </a:rPr>
              <a:t>Crippled</a:t>
            </a:r>
            <a:r>
              <a:rPr sz="2900" spc="-2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900" spc="60" dirty="0">
                <a:solidFill>
                  <a:srgbClr val="0D0D0D"/>
                </a:solidFill>
                <a:latin typeface="Times New Roman"/>
                <a:cs typeface="Times New Roman"/>
              </a:rPr>
              <a:t>nails.</a:t>
            </a:r>
            <a:endParaRPr sz="29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572255" y="428244"/>
            <a:ext cx="4785359" cy="20010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802433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 </a:t>
            </a:r>
            <a:r>
              <a:rPr lang="en-US" dirty="0"/>
              <a:t>One of the 12 tissue remedy of </a:t>
            </a:r>
            <a:r>
              <a:rPr lang="en-US" dirty="0" err="1"/>
              <a:t>Schuesslar</a:t>
            </a:r>
            <a:r>
              <a:rPr lang="en-US" dirty="0"/>
              <a:t> .</a:t>
            </a:r>
          </a:p>
          <a:p>
            <a:r>
              <a:rPr lang="en-US" dirty="0" smtClean="0"/>
              <a:t> </a:t>
            </a:r>
            <a:r>
              <a:rPr lang="en-US" dirty="0"/>
              <a:t>Great </a:t>
            </a:r>
            <a:r>
              <a:rPr lang="en-US" dirty="0" err="1"/>
              <a:t>polycrest</a:t>
            </a:r>
            <a:r>
              <a:rPr lang="en-US" dirty="0"/>
              <a:t> remedy .</a:t>
            </a:r>
          </a:p>
          <a:p>
            <a:r>
              <a:rPr lang="en-US" dirty="0" smtClean="0"/>
              <a:t> </a:t>
            </a:r>
            <a:r>
              <a:rPr lang="en-US" dirty="0"/>
              <a:t>Long and deep acting remedy but acts </a:t>
            </a:r>
            <a:r>
              <a:rPr lang="en-US" dirty="0" smtClean="0"/>
              <a:t> slowly</a:t>
            </a:r>
            <a:r>
              <a:rPr lang="en-US" dirty="0"/>
              <a:t>.</a:t>
            </a:r>
          </a:p>
          <a:p>
            <a:r>
              <a:rPr lang="en-US" dirty="0" smtClean="0"/>
              <a:t> Also </a:t>
            </a:r>
            <a:r>
              <a:rPr lang="en-US" dirty="0"/>
              <a:t>called as “SURGEON’S KNIFE”.</a:t>
            </a:r>
          </a:p>
          <a:p>
            <a:r>
              <a:rPr lang="en-US" dirty="0" smtClean="0"/>
              <a:t> </a:t>
            </a:r>
            <a:r>
              <a:rPr lang="en-US" dirty="0"/>
              <a:t>Can reach to that sphere of man where </a:t>
            </a:r>
            <a:r>
              <a:rPr lang="en-US" dirty="0" smtClean="0"/>
              <a:t> surgeon’s </a:t>
            </a:r>
            <a:r>
              <a:rPr lang="en-US" dirty="0"/>
              <a:t>knife cannot reach.</a:t>
            </a:r>
          </a:p>
        </p:txBody>
      </p:sp>
    </p:spTree>
    <p:extLst>
      <p:ext uri="{BB962C8B-B14F-4D97-AF65-F5344CB8AC3E}">
        <p14:creationId xmlns:p14="http://schemas.microsoft.com/office/powerpoint/2010/main" val="315344344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828" y="0"/>
            <a:ext cx="9145905" cy="6858000"/>
            <a:chOff x="-828" y="0"/>
            <a:chExt cx="9145905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223"/>
              <a:ext cx="9143999" cy="10287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401357" y="0"/>
              <a:ext cx="4742641" cy="59994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9088207" cy="10205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-828" y="52323"/>
              <a:ext cx="9145590" cy="90182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444500" y="1339859"/>
            <a:ext cx="2970530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z="3200" dirty="0">
                <a:latin typeface="Arial"/>
                <a:cs typeface="Arial"/>
              </a:rPr>
              <a:t>SILICEA BABY.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35940" y="1947799"/>
            <a:ext cx="7797165" cy="414782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69265" marR="5080" indent="-457200">
              <a:lnSpc>
                <a:spcPct val="100000"/>
              </a:lnSpc>
              <a:spcBef>
                <a:spcPts val="105"/>
              </a:spcBef>
              <a:buClr>
                <a:srgbClr val="0AD0D9"/>
              </a:buClr>
              <a:buSzPct val="94230"/>
              <a:buFont typeface="Arial" pitchFamily="34" charset="0"/>
              <a:buChar char="•"/>
              <a:tabLst>
                <a:tab pos="287020" algn="l"/>
              </a:tabLst>
            </a:pPr>
            <a:r>
              <a:rPr sz="2600" b="1" spc="-15" dirty="0">
                <a:latin typeface="Times New Roman"/>
                <a:cs typeface="Times New Roman"/>
              </a:rPr>
              <a:t>SUITED</a:t>
            </a:r>
            <a:r>
              <a:rPr sz="2600" b="1" spc="-95" dirty="0">
                <a:latin typeface="Times New Roman"/>
                <a:cs typeface="Times New Roman"/>
              </a:rPr>
              <a:t> </a:t>
            </a:r>
            <a:r>
              <a:rPr sz="2600" b="1" spc="-10" dirty="0">
                <a:latin typeface="Times New Roman"/>
                <a:cs typeface="Times New Roman"/>
              </a:rPr>
              <a:t>TO</a:t>
            </a:r>
            <a:r>
              <a:rPr sz="2600" b="1" spc="-40" dirty="0">
                <a:latin typeface="Times New Roman"/>
                <a:cs typeface="Times New Roman"/>
              </a:rPr>
              <a:t> </a:t>
            </a:r>
            <a:r>
              <a:rPr sz="2600" b="1" spc="-125" dirty="0">
                <a:latin typeface="Times New Roman"/>
                <a:cs typeface="Times New Roman"/>
              </a:rPr>
              <a:t>:</a:t>
            </a:r>
            <a:r>
              <a:rPr sz="2600" b="1" spc="-15" dirty="0">
                <a:latin typeface="Times New Roman"/>
                <a:cs typeface="Times New Roman"/>
              </a:rPr>
              <a:t> </a:t>
            </a:r>
            <a:r>
              <a:rPr sz="2600" u="heavy" spc="9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C</a:t>
            </a:r>
            <a:r>
              <a:rPr sz="2600" spc="95" dirty="0">
                <a:latin typeface="Times New Roman"/>
                <a:cs typeface="Times New Roman"/>
              </a:rPr>
              <a:t>hildren</a:t>
            </a:r>
            <a:r>
              <a:rPr sz="2600" spc="-105" dirty="0">
                <a:latin typeface="Times New Roman"/>
                <a:cs typeface="Times New Roman"/>
              </a:rPr>
              <a:t> </a:t>
            </a:r>
            <a:r>
              <a:rPr sz="2600" spc="105" dirty="0">
                <a:latin typeface="Times New Roman"/>
                <a:cs typeface="Times New Roman"/>
              </a:rPr>
              <a:t>who</a:t>
            </a:r>
            <a:r>
              <a:rPr sz="2600" spc="-120" dirty="0">
                <a:latin typeface="Times New Roman"/>
                <a:cs typeface="Times New Roman"/>
              </a:rPr>
              <a:t> </a:t>
            </a:r>
            <a:r>
              <a:rPr sz="2600" spc="50" dirty="0">
                <a:latin typeface="Times New Roman"/>
                <a:cs typeface="Times New Roman"/>
              </a:rPr>
              <a:t>suffer</a:t>
            </a:r>
            <a:r>
              <a:rPr sz="2600" spc="-120" dirty="0">
                <a:latin typeface="Times New Roman"/>
                <a:cs typeface="Times New Roman"/>
              </a:rPr>
              <a:t> </a:t>
            </a:r>
            <a:r>
              <a:rPr sz="2600" spc="90" dirty="0">
                <a:latin typeface="Times New Roman"/>
                <a:cs typeface="Times New Roman"/>
              </a:rPr>
              <a:t>from</a:t>
            </a:r>
            <a:r>
              <a:rPr sz="2600" spc="-50" dirty="0">
                <a:latin typeface="Times New Roman"/>
                <a:cs typeface="Times New Roman"/>
              </a:rPr>
              <a:t> </a:t>
            </a:r>
            <a:r>
              <a:rPr sz="2600" spc="90" dirty="0">
                <a:latin typeface="Times New Roman"/>
                <a:cs typeface="Times New Roman"/>
              </a:rPr>
              <a:t>malnutrition  </a:t>
            </a:r>
            <a:r>
              <a:rPr sz="2600" spc="145" dirty="0">
                <a:latin typeface="Times New Roman"/>
                <a:cs typeface="Times New Roman"/>
              </a:rPr>
              <a:t>due</a:t>
            </a:r>
            <a:r>
              <a:rPr sz="2600" spc="-100" dirty="0">
                <a:latin typeface="Times New Roman"/>
                <a:cs typeface="Times New Roman"/>
              </a:rPr>
              <a:t> </a:t>
            </a:r>
            <a:r>
              <a:rPr sz="2600" spc="130" dirty="0">
                <a:latin typeface="Times New Roman"/>
                <a:cs typeface="Times New Roman"/>
              </a:rPr>
              <a:t>to</a:t>
            </a:r>
            <a:r>
              <a:rPr sz="2600" spc="-90" dirty="0">
                <a:latin typeface="Times New Roman"/>
                <a:cs typeface="Times New Roman"/>
              </a:rPr>
              <a:t> </a:t>
            </a:r>
            <a:r>
              <a:rPr sz="2600" spc="60" dirty="0">
                <a:latin typeface="Times New Roman"/>
                <a:cs typeface="Times New Roman"/>
              </a:rPr>
              <a:t>lack</a:t>
            </a:r>
            <a:r>
              <a:rPr sz="2600" spc="-100" dirty="0">
                <a:latin typeface="Times New Roman"/>
                <a:cs typeface="Times New Roman"/>
              </a:rPr>
              <a:t> </a:t>
            </a:r>
            <a:r>
              <a:rPr sz="2600" spc="20" dirty="0">
                <a:latin typeface="Times New Roman"/>
                <a:cs typeface="Times New Roman"/>
              </a:rPr>
              <a:t>of</a:t>
            </a:r>
            <a:r>
              <a:rPr sz="2600" spc="-15" dirty="0">
                <a:latin typeface="Times New Roman"/>
                <a:cs typeface="Times New Roman"/>
              </a:rPr>
              <a:t> </a:t>
            </a:r>
            <a:r>
              <a:rPr sz="2600" spc="85" dirty="0">
                <a:latin typeface="Times New Roman"/>
                <a:cs typeface="Times New Roman"/>
              </a:rPr>
              <a:t>assimilation</a:t>
            </a:r>
            <a:r>
              <a:rPr sz="2600" spc="-125" dirty="0">
                <a:latin typeface="Times New Roman"/>
                <a:cs typeface="Times New Roman"/>
              </a:rPr>
              <a:t> </a:t>
            </a:r>
            <a:r>
              <a:rPr sz="2600" spc="20" dirty="0">
                <a:latin typeface="Times New Roman"/>
                <a:cs typeface="Times New Roman"/>
              </a:rPr>
              <a:t>of</a:t>
            </a:r>
            <a:r>
              <a:rPr sz="2600" spc="25" dirty="0">
                <a:latin typeface="Times New Roman"/>
                <a:cs typeface="Times New Roman"/>
              </a:rPr>
              <a:t> </a:t>
            </a:r>
            <a:r>
              <a:rPr sz="2600" spc="60" dirty="0">
                <a:latin typeface="Times New Roman"/>
                <a:cs typeface="Times New Roman"/>
              </a:rPr>
              <a:t>food.</a:t>
            </a:r>
            <a:endParaRPr sz="2600" dirty="0">
              <a:latin typeface="Times New Roman"/>
              <a:cs typeface="Times New Roman"/>
            </a:endParaRPr>
          </a:p>
          <a:p>
            <a:pPr marL="469900" indent="-457200">
              <a:lnSpc>
                <a:spcPct val="100000"/>
              </a:lnSpc>
              <a:spcBef>
                <a:spcPts val="620"/>
              </a:spcBef>
              <a:buClr>
                <a:srgbClr val="0AD0D9"/>
              </a:buClr>
              <a:buSzPct val="94230"/>
              <a:buFont typeface="Arial" pitchFamily="34" charset="0"/>
              <a:buChar char="•"/>
              <a:tabLst>
                <a:tab pos="287020" algn="l"/>
              </a:tabLst>
            </a:pPr>
            <a:r>
              <a:rPr sz="2600" b="1" spc="-55" dirty="0">
                <a:latin typeface="Times New Roman"/>
                <a:cs typeface="Times New Roman"/>
              </a:rPr>
              <a:t>MIASM </a:t>
            </a:r>
            <a:r>
              <a:rPr sz="2600" b="1" spc="-125" dirty="0">
                <a:latin typeface="Times New Roman"/>
                <a:cs typeface="Times New Roman"/>
              </a:rPr>
              <a:t>:</a:t>
            </a:r>
            <a:r>
              <a:rPr sz="2600" b="1" spc="-20" dirty="0">
                <a:latin typeface="Times New Roman"/>
                <a:cs typeface="Times New Roman"/>
              </a:rPr>
              <a:t> </a:t>
            </a:r>
            <a:r>
              <a:rPr sz="2600" spc="60" dirty="0">
                <a:latin typeface="Times New Roman"/>
                <a:cs typeface="Times New Roman"/>
              </a:rPr>
              <a:t>Psoric</a:t>
            </a:r>
            <a:endParaRPr sz="2600" dirty="0">
              <a:latin typeface="Times New Roman"/>
              <a:cs typeface="Times New Roman"/>
            </a:endParaRPr>
          </a:p>
          <a:p>
            <a:pPr marL="469900" indent="-457200">
              <a:lnSpc>
                <a:spcPct val="100000"/>
              </a:lnSpc>
              <a:spcBef>
                <a:spcPts val="625"/>
              </a:spcBef>
              <a:buClr>
                <a:srgbClr val="0AD0D9"/>
              </a:buClr>
              <a:buSzPct val="94230"/>
              <a:buFont typeface="Arial" pitchFamily="34" charset="0"/>
              <a:buChar char="•"/>
              <a:tabLst>
                <a:tab pos="287020" algn="l"/>
              </a:tabLst>
            </a:pPr>
            <a:r>
              <a:rPr sz="2600" b="1" spc="-85" dirty="0">
                <a:latin typeface="Times New Roman"/>
                <a:cs typeface="Times New Roman"/>
              </a:rPr>
              <a:t>THERMALS </a:t>
            </a:r>
            <a:r>
              <a:rPr sz="2600" b="1" spc="-120" dirty="0">
                <a:latin typeface="Times New Roman"/>
                <a:cs typeface="Times New Roman"/>
              </a:rPr>
              <a:t>:</a:t>
            </a:r>
            <a:r>
              <a:rPr sz="2600" b="1" spc="10" dirty="0">
                <a:latin typeface="Times New Roman"/>
                <a:cs typeface="Times New Roman"/>
              </a:rPr>
              <a:t> </a:t>
            </a:r>
            <a:r>
              <a:rPr sz="2600" spc="15" dirty="0">
                <a:latin typeface="Times New Roman"/>
                <a:cs typeface="Times New Roman"/>
              </a:rPr>
              <a:t>Chilly</a:t>
            </a:r>
            <a:endParaRPr sz="2600" dirty="0">
              <a:latin typeface="Times New Roman"/>
              <a:cs typeface="Times New Roman"/>
            </a:endParaRPr>
          </a:p>
          <a:p>
            <a:pPr marL="469900" indent="-457200">
              <a:lnSpc>
                <a:spcPct val="100000"/>
              </a:lnSpc>
              <a:spcBef>
                <a:spcPts val="625"/>
              </a:spcBef>
              <a:buClr>
                <a:srgbClr val="0AD0D9"/>
              </a:buClr>
              <a:buSzPct val="94230"/>
              <a:buFont typeface="Arial" pitchFamily="34" charset="0"/>
              <a:buChar char="•"/>
              <a:tabLst>
                <a:tab pos="287020" algn="l"/>
              </a:tabLst>
            </a:pPr>
            <a:r>
              <a:rPr sz="2600" b="1" spc="-55" dirty="0">
                <a:latin typeface="Times New Roman"/>
                <a:cs typeface="Times New Roman"/>
              </a:rPr>
              <a:t>DIATHESIS: </a:t>
            </a:r>
            <a:r>
              <a:rPr sz="2600" spc="55" dirty="0">
                <a:latin typeface="Times New Roman"/>
                <a:cs typeface="Times New Roman"/>
              </a:rPr>
              <a:t>Scrofulous </a:t>
            </a:r>
            <a:r>
              <a:rPr sz="2600" spc="160" dirty="0">
                <a:latin typeface="Times New Roman"/>
                <a:cs typeface="Times New Roman"/>
              </a:rPr>
              <a:t>and</a:t>
            </a:r>
            <a:r>
              <a:rPr sz="2600" spc="-290" dirty="0">
                <a:latin typeface="Times New Roman"/>
                <a:cs typeface="Times New Roman"/>
              </a:rPr>
              <a:t> </a:t>
            </a:r>
            <a:r>
              <a:rPr sz="2600" spc="45" dirty="0">
                <a:latin typeface="Times New Roman"/>
                <a:cs typeface="Times New Roman"/>
              </a:rPr>
              <a:t>Tubercular.</a:t>
            </a:r>
            <a:endParaRPr sz="2600" dirty="0">
              <a:latin typeface="Times New Roman"/>
              <a:cs typeface="Times New Roman"/>
            </a:endParaRPr>
          </a:p>
          <a:p>
            <a:pPr marL="469900" indent="-457200">
              <a:lnSpc>
                <a:spcPct val="100000"/>
              </a:lnSpc>
              <a:spcBef>
                <a:spcPts val="625"/>
              </a:spcBef>
              <a:buClr>
                <a:srgbClr val="0AD0D9"/>
              </a:buClr>
              <a:buSzPct val="94230"/>
              <a:buFont typeface="Arial" pitchFamily="34" charset="0"/>
              <a:buChar char="•"/>
              <a:tabLst>
                <a:tab pos="287020" algn="l"/>
              </a:tabLst>
            </a:pPr>
            <a:r>
              <a:rPr sz="2600" b="1" spc="130" dirty="0">
                <a:latin typeface="Times New Roman"/>
                <a:cs typeface="Times New Roman"/>
              </a:rPr>
              <a:t>Constitution:</a:t>
            </a:r>
            <a:endParaRPr sz="2600" dirty="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25"/>
              </a:spcBef>
              <a:buClr>
                <a:srgbClr val="0AD0D9"/>
              </a:buClr>
              <a:buSzPct val="94230"/>
              <a:buFont typeface="Wingdings"/>
              <a:buChar char=""/>
              <a:tabLst>
                <a:tab pos="287020" algn="l"/>
                <a:tab pos="5147310" algn="l"/>
              </a:tabLst>
            </a:pPr>
            <a:r>
              <a:rPr sz="2600" spc="25" dirty="0">
                <a:latin typeface="Times New Roman"/>
                <a:cs typeface="Times New Roman"/>
              </a:rPr>
              <a:t>Large </a:t>
            </a:r>
            <a:r>
              <a:rPr sz="2600" spc="145" dirty="0">
                <a:latin typeface="Times New Roman"/>
                <a:cs typeface="Times New Roman"/>
              </a:rPr>
              <a:t>head </a:t>
            </a:r>
            <a:r>
              <a:rPr sz="2600" spc="110" dirty="0">
                <a:latin typeface="Times New Roman"/>
                <a:cs typeface="Times New Roman"/>
              </a:rPr>
              <a:t>with</a:t>
            </a:r>
            <a:r>
              <a:rPr sz="2600" spc="-385" dirty="0">
                <a:latin typeface="Times New Roman"/>
                <a:cs typeface="Times New Roman"/>
              </a:rPr>
              <a:t> </a:t>
            </a:r>
            <a:r>
              <a:rPr sz="2600" u="heavy" spc="14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open</a:t>
            </a:r>
            <a:r>
              <a:rPr sz="2600" u="heavy" spc="-4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600" u="heavy" spc="8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fontanelles	</a:t>
            </a:r>
            <a:r>
              <a:rPr sz="2600" u="heavy" spc="16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and</a:t>
            </a:r>
            <a:r>
              <a:rPr sz="2600" u="heavy" spc="-6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600" u="heavy" spc="10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sutures.</a:t>
            </a:r>
            <a:endParaRPr sz="2600" dirty="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25"/>
              </a:spcBef>
              <a:buClr>
                <a:srgbClr val="0AD0D9"/>
              </a:buClr>
              <a:buSzPct val="94230"/>
              <a:buFont typeface="Wingdings"/>
              <a:buChar char=""/>
              <a:tabLst>
                <a:tab pos="287020" algn="l"/>
              </a:tabLst>
            </a:pPr>
            <a:r>
              <a:rPr sz="2600" spc="75" dirty="0">
                <a:latin typeface="Times New Roman"/>
                <a:cs typeface="Times New Roman"/>
              </a:rPr>
              <a:t>Pot </a:t>
            </a:r>
            <a:r>
              <a:rPr sz="2600" spc="70" dirty="0">
                <a:latin typeface="Times New Roman"/>
                <a:cs typeface="Times New Roman"/>
              </a:rPr>
              <a:t>bellied</a:t>
            </a:r>
            <a:r>
              <a:rPr sz="2600" spc="-170" dirty="0">
                <a:latin typeface="Times New Roman"/>
                <a:cs typeface="Times New Roman"/>
              </a:rPr>
              <a:t> </a:t>
            </a:r>
            <a:r>
              <a:rPr sz="2600" spc="135" dirty="0">
                <a:latin typeface="Times New Roman"/>
                <a:cs typeface="Times New Roman"/>
              </a:rPr>
              <a:t>abdomen.</a:t>
            </a:r>
            <a:endParaRPr sz="2600" dirty="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625"/>
              </a:spcBef>
              <a:buClr>
                <a:srgbClr val="0AD0D9"/>
              </a:buClr>
              <a:buSzPct val="94230"/>
              <a:buFont typeface="Wingdings"/>
              <a:buChar char=""/>
              <a:tabLst>
                <a:tab pos="287020" algn="l"/>
              </a:tabLst>
            </a:pPr>
            <a:r>
              <a:rPr sz="2600" spc="80" dirty="0">
                <a:latin typeface="Times New Roman"/>
                <a:cs typeface="Times New Roman"/>
              </a:rPr>
              <a:t>Ailments</a:t>
            </a:r>
            <a:r>
              <a:rPr sz="2600" spc="-85" dirty="0">
                <a:latin typeface="Times New Roman"/>
                <a:cs typeface="Times New Roman"/>
              </a:rPr>
              <a:t> </a:t>
            </a:r>
            <a:r>
              <a:rPr sz="2600" spc="60" dirty="0">
                <a:latin typeface="Times New Roman"/>
                <a:cs typeface="Times New Roman"/>
              </a:rPr>
              <a:t>from:</a:t>
            </a:r>
            <a:r>
              <a:rPr sz="2600" spc="-20" dirty="0">
                <a:latin typeface="Times New Roman"/>
                <a:cs typeface="Times New Roman"/>
              </a:rPr>
              <a:t> </a:t>
            </a:r>
            <a:r>
              <a:rPr sz="2600" spc="135" dirty="0">
                <a:latin typeface="Times New Roman"/>
                <a:cs typeface="Times New Roman"/>
              </a:rPr>
              <a:t>bad</a:t>
            </a:r>
            <a:r>
              <a:rPr sz="2600" spc="-65" dirty="0">
                <a:latin typeface="Times New Roman"/>
                <a:cs typeface="Times New Roman"/>
              </a:rPr>
              <a:t> </a:t>
            </a:r>
            <a:r>
              <a:rPr sz="2600" spc="45" dirty="0">
                <a:latin typeface="Times New Roman"/>
                <a:cs typeface="Times New Roman"/>
              </a:rPr>
              <a:t>effects</a:t>
            </a:r>
            <a:r>
              <a:rPr sz="2600" spc="-130" dirty="0">
                <a:latin typeface="Times New Roman"/>
                <a:cs typeface="Times New Roman"/>
              </a:rPr>
              <a:t> </a:t>
            </a:r>
            <a:r>
              <a:rPr sz="2600" spc="20" dirty="0">
                <a:latin typeface="Times New Roman"/>
                <a:cs typeface="Times New Roman"/>
              </a:rPr>
              <a:t>of</a:t>
            </a:r>
            <a:r>
              <a:rPr sz="2600" spc="-25" dirty="0">
                <a:latin typeface="Times New Roman"/>
                <a:cs typeface="Times New Roman"/>
              </a:rPr>
              <a:t> </a:t>
            </a:r>
            <a:r>
              <a:rPr sz="2600" spc="70" dirty="0">
                <a:latin typeface="Times New Roman"/>
                <a:cs typeface="Times New Roman"/>
              </a:rPr>
              <a:t>vaccinations.</a:t>
            </a:r>
            <a:endParaRPr sz="26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4886038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828" y="0"/>
            <a:ext cx="9145905" cy="6858000"/>
            <a:chOff x="-828" y="0"/>
            <a:chExt cx="9145905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223"/>
              <a:ext cx="9143999" cy="10287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401357" y="0"/>
              <a:ext cx="4742641" cy="59994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9088207" cy="10205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-828" y="52323"/>
              <a:ext cx="9145590" cy="90182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535940" y="715772"/>
            <a:ext cx="250761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u="heavy" spc="-175" dirty="0">
                <a:solidFill>
                  <a:srgbClr val="0076A2"/>
                </a:solidFill>
                <a:uFill>
                  <a:solidFill>
                    <a:srgbClr val="0076A2"/>
                  </a:solidFill>
                </a:uFill>
                <a:latin typeface="Times New Roman"/>
                <a:cs typeface="Times New Roman"/>
              </a:rPr>
              <a:t>MENTALS</a:t>
            </a:r>
            <a:r>
              <a:rPr sz="4000" b="0" u="none" spc="-175" dirty="0">
                <a:solidFill>
                  <a:srgbClr val="0076A2"/>
                </a:solidFill>
                <a:latin typeface="Times New Roman"/>
                <a:cs typeface="Times New Roman"/>
              </a:rPr>
              <a:t>:</a:t>
            </a:r>
            <a:endParaRPr sz="40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35940" y="1332454"/>
            <a:ext cx="5317490" cy="2880917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865"/>
              </a:spcBef>
              <a:buClr>
                <a:srgbClr val="0AD0D9"/>
              </a:buClr>
              <a:buSzPct val="93750"/>
              <a:buFont typeface="Arial" pitchFamily="34" charset="0"/>
              <a:buChar char="•"/>
              <a:tabLst>
                <a:tab pos="287020" algn="l"/>
              </a:tabLst>
            </a:pPr>
            <a:r>
              <a:rPr sz="3200" spc="150" dirty="0">
                <a:latin typeface="Times New Roman"/>
                <a:cs typeface="Times New Roman"/>
              </a:rPr>
              <a:t>Head</a:t>
            </a:r>
            <a:r>
              <a:rPr sz="3200" spc="-75" dirty="0">
                <a:latin typeface="Times New Roman"/>
                <a:cs typeface="Times New Roman"/>
              </a:rPr>
              <a:t> </a:t>
            </a:r>
            <a:r>
              <a:rPr sz="3200" spc="135" dirty="0">
                <a:latin typeface="Times New Roman"/>
                <a:cs typeface="Times New Roman"/>
              </a:rPr>
              <a:t>strong</a:t>
            </a:r>
            <a:r>
              <a:rPr sz="3200" spc="-90" dirty="0">
                <a:latin typeface="Times New Roman"/>
                <a:cs typeface="Times New Roman"/>
              </a:rPr>
              <a:t> </a:t>
            </a:r>
            <a:r>
              <a:rPr sz="3200" spc="200" dirty="0">
                <a:latin typeface="Times New Roman"/>
                <a:cs typeface="Times New Roman"/>
              </a:rPr>
              <a:t>and</a:t>
            </a:r>
            <a:r>
              <a:rPr sz="3200" spc="-105" dirty="0">
                <a:latin typeface="Times New Roman"/>
                <a:cs typeface="Times New Roman"/>
              </a:rPr>
              <a:t> </a:t>
            </a:r>
            <a:r>
              <a:rPr sz="3200" spc="145" dirty="0">
                <a:latin typeface="Times New Roman"/>
                <a:cs typeface="Times New Roman"/>
              </a:rPr>
              <a:t>obstinate</a:t>
            </a:r>
            <a:r>
              <a:rPr sz="3200" spc="-85" dirty="0">
                <a:latin typeface="Times New Roman"/>
                <a:cs typeface="Times New Roman"/>
              </a:rPr>
              <a:t> </a:t>
            </a:r>
            <a:r>
              <a:rPr sz="3200" spc="15" dirty="0">
                <a:latin typeface="Times New Roman"/>
                <a:cs typeface="Times New Roman"/>
              </a:rPr>
              <a:t>.</a:t>
            </a:r>
            <a:endParaRPr sz="3200" dirty="0">
              <a:latin typeface="Times New Roman"/>
              <a:cs typeface="Times New Roman"/>
            </a:endParaRPr>
          </a:p>
          <a:p>
            <a:pPr marL="469900" indent="-457200">
              <a:lnSpc>
                <a:spcPct val="100000"/>
              </a:lnSpc>
              <a:spcBef>
                <a:spcPts val="765"/>
              </a:spcBef>
              <a:buClr>
                <a:srgbClr val="0AD0D9"/>
              </a:buClr>
              <a:buSzPct val="93750"/>
              <a:buFont typeface="Arial" pitchFamily="34" charset="0"/>
              <a:buChar char="•"/>
              <a:tabLst>
                <a:tab pos="287020" algn="l"/>
              </a:tabLst>
            </a:pPr>
            <a:r>
              <a:rPr sz="3200" spc="55" dirty="0">
                <a:latin typeface="Times New Roman"/>
                <a:cs typeface="Times New Roman"/>
              </a:rPr>
              <a:t>Cries</a:t>
            </a:r>
            <a:r>
              <a:rPr sz="3200" spc="-150" dirty="0">
                <a:latin typeface="Times New Roman"/>
                <a:cs typeface="Times New Roman"/>
              </a:rPr>
              <a:t> </a:t>
            </a:r>
            <a:r>
              <a:rPr sz="3200" spc="155" dirty="0">
                <a:latin typeface="Times New Roman"/>
                <a:cs typeface="Times New Roman"/>
              </a:rPr>
              <a:t>when</a:t>
            </a:r>
            <a:r>
              <a:rPr sz="3200" spc="-60" dirty="0">
                <a:latin typeface="Times New Roman"/>
                <a:cs typeface="Times New Roman"/>
              </a:rPr>
              <a:t> </a:t>
            </a:r>
            <a:r>
              <a:rPr sz="3200" spc="85" dirty="0">
                <a:latin typeface="Times New Roman"/>
                <a:cs typeface="Times New Roman"/>
              </a:rPr>
              <a:t>kindly</a:t>
            </a:r>
            <a:r>
              <a:rPr sz="3200" spc="-160" dirty="0">
                <a:latin typeface="Times New Roman"/>
                <a:cs typeface="Times New Roman"/>
              </a:rPr>
              <a:t> </a:t>
            </a:r>
            <a:r>
              <a:rPr sz="3200" spc="130" dirty="0">
                <a:latin typeface="Times New Roman"/>
                <a:cs typeface="Times New Roman"/>
              </a:rPr>
              <a:t>spoken</a:t>
            </a:r>
            <a:r>
              <a:rPr sz="3200" spc="-90" dirty="0">
                <a:latin typeface="Times New Roman"/>
                <a:cs typeface="Times New Roman"/>
              </a:rPr>
              <a:t> </a:t>
            </a:r>
            <a:r>
              <a:rPr sz="3200" spc="-80" dirty="0">
                <a:latin typeface="Times New Roman"/>
                <a:cs typeface="Times New Roman"/>
              </a:rPr>
              <a:t>to.</a:t>
            </a:r>
            <a:endParaRPr sz="3200" dirty="0">
              <a:latin typeface="Times New Roman"/>
              <a:cs typeface="Times New Roman"/>
            </a:endParaRPr>
          </a:p>
          <a:p>
            <a:pPr marL="469900" indent="-457200">
              <a:lnSpc>
                <a:spcPct val="100000"/>
              </a:lnSpc>
              <a:spcBef>
                <a:spcPts val="770"/>
              </a:spcBef>
              <a:buClr>
                <a:srgbClr val="0AD0D9"/>
              </a:buClr>
              <a:buSzPct val="93750"/>
              <a:buFont typeface="Arial" pitchFamily="34" charset="0"/>
              <a:buChar char="•"/>
              <a:tabLst>
                <a:tab pos="287020" algn="l"/>
              </a:tabLst>
            </a:pPr>
            <a:r>
              <a:rPr sz="3200" spc="120" dirty="0">
                <a:latin typeface="Times New Roman"/>
                <a:cs typeface="Times New Roman"/>
              </a:rPr>
              <a:t>Has </a:t>
            </a:r>
            <a:r>
              <a:rPr sz="3200" spc="155" dirty="0">
                <a:latin typeface="Times New Roman"/>
                <a:cs typeface="Times New Roman"/>
              </a:rPr>
              <a:t>pin</a:t>
            </a:r>
            <a:r>
              <a:rPr sz="3200" spc="-285" dirty="0">
                <a:latin typeface="Times New Roman"/>
                <a:cs typeface="Times New Roman"/>
              </a:rPr>
              <a:t> </a:t>
            </a:r>
            <a:r>
              <a:rPr sz="3200" spc="130" dirty="0">
                <a:latin typeface="Times New Roman"/>
                <a:cs typeface="Times New Roman"/>
              </a:rPr>
              <a:t>mania.</a:t>
            </a:r>
            <a:endParaRPr sz="3200" dirty="0">
              <a:latin typeface="Times New Roman"/>
              <a:cs typeface="Times New Roman"/>
            </a:endParaRPr>
          </a:p>
          <a:p>
            <a:pPr marL="469900" indent="-457200">
              <a:lnSpc>
                <a:spcPct val="100000"/>
              </a:lnSpc>
              <a:spcBef>
                <a:spcPts val="770"/>
              </a:spcBef>
              <a:buClr>
                <a:srgbClr val="0AD0D9"/>
              </a:buClr>
              <a:buSzPct val="93750"/>
              <a:buFont typeface="Arial" pitchFamily="34" charset="0"/>
              <a:buChar char="•"/>
              <a:tabLst>
                <a:tab pos="287020" algn="l"/>
              </a:tabLst>
            </a:pPr>
            <a:r>
              <a:rPr sz="3200" spc="80" dirty="0">
                <a:latin typeface="Times New Roman"/>
                <a:cs typeface="Times New Roman"/>
              </a:rPr>
              <a:t>Desire </a:t>
            </a:r>
            <a:r>
              <a:rPr sz="3200" spc="155" dirty="0">
                <a:latin typeface="Times New Roman"/>
                <a:cs typeface="Times New Roman"/>
              </a:rPr>
              <a:t>to </a:t>
            </a:r>
            <a:r>
              <a:rPr sz="3200" spc="145" dirty="0">
                <a:latin typeface="Times New Roman"/>
                <a:cs typeface="Times New Roman"/>
              </a:rPr>
              <a:t>be</a:t>
            </a:r>
            <a:r>
              <a:rPr sz="3200" spc="-520" dirty="0">
                <a:latin typeface="Times New Roman"/>
                <a:cs typeface="Times New Roman"/>
              </a:rPr>
              <a:t> </a:t>
            </a:r>
            <a:r>
              <a:rPr sz="3200" spc="125" dirty="0">
                <a:latin typeface="Times New Roman"/>
                <a:cs typeface="Times New Roman"/>
              </a:rPr>
              <a:t>magnetised.</a:t>
            </a:r>
            <a:endParaRPr sz="3200" dirty="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143244" y="2570988"/>
            <a:ext cx="2596896" cy="364236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7218296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828" y="0"/>
            <a:ext cx="9145905" cy="6858000"/>
            <a:chOff x="-828" y="0"/>
            <a:chExt cx="9145905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223"/>
              <a:ext cx="9143999" cy="10287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401357" y="0"/>
              <a:ext cx="4742641" cy="59994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9088207" cy="10205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-828" y="52323"/>
              <a:ext cx="9145590" cy="90182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535940" y="719785"/>
            <a:ext cx="4037965" cy="543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400" u="heavy" spc="135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Times New Roman"/>
                <a:cs typeface="Times New Roman"/>
              </a:rPr>
              <a:t>General</a:t>
            </a:r>
            <a:r>
              <a:rPr sz="3400" u="heavy" spc="-75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3400" u="heavy" spc="195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Times New Roman"/>
                <a:cs typeface="Times New Roman"/>
              </a:rPr>
              <a:t>modalities</a:t>
            </a:r>
            <a:r>
              <a:rPr sz="3400" b="0" u="none" spc="195" dirty="0">
                <a:solidFill>
                  <a:srgbClr val="00AF50"/>
                </a:solidFill>
                <a:latin typeface="Times New Roman"/>
                <a:cs typeface="Times New Roman"/>
              </a:rPr>
              <a:t>:</a:t>
            </a:r>
            <a:endParaRPr sz="34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35940" y="1244600"/>
            <a:ext cx="6956425" cy="1424940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745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b="1" u="heavy" spc="75" dirty="0">
                <a:solidFill>
                  <a:srgbClr val="0D0D0D"/>
                </a:solidFill>
                <a:uFill>
                  <a:solidFill>
                    <a:srgbClr val="0D0D0D"/>
                  </a:solidFill>
                </a:uFill>
                <a:latin typeface="Times New Roman"/>
                <a:cs typeface="Times New Roman"/>
              </a:rPr>
              <a:t>Aggravation</a:t>
            </a:r>
            <a:r>
              <a:rPr sz="2700" spc="75" dirty="0">
                <a:solidFill>
                  <a:srgbClr val="0D0D0D"/>
                </a:solidFill>
                <a:latin typeface="Times New Roman"/>
                <a:cs typeface="Times New Roman"/>
              </a:rPr>
              <a:t>:</a:t>
            </a:r>
            <a:endParaRPr sz="2700">
              <a:latin typeface="Times New Roman"/>
              <a:cs typeface="Times New Roman"/>
            </a:endParaRPr>
          </a:p>
          <a:p>
            <a:pPr marL="286385" marR="5080" indent="582295">
              <a:lnSpc>
                <a:spcPct val="100000"/>
              </a:lnSpc>
              <a:spcBef>
                <a:spcPts val="650"/>
              </a:spcBef>
            </a:pPr>
            <a:r>
              <a:rPr sz="2700" spc="120" dirty="0">
                <a:solidFill>
                  <a:srgbClr val="0D0D0D"/>
                </a:solidFill>
                <a:latin typeface="Times New Roman"/>
                <a:cs typeface="Times New Roman"/>
              </a:rPr>
              <a:t>In</a:t>
            </a:r>
            <a:r>
              <a:rPr sz="2700" spc="-4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10" dirty="0">
                <a:solidFill>
                  <a:srgbClr val="0D0D0D"/>
                </a:solidFill>
                <a:latin typeface="Times New Roman"/>
                <a:cs typeface="Times New Roman"/>
              </a:rPr>
              <a:t>new</a:t>
            </a:r>
            <a:r>
              <a:rPr sz="2700" spc="-6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65" dirty="0">
                <a:solidFill>
                  <a:srgbClr val="0D0D0D"/>
                </a:solidFill>
                <a:latin typeface="Times New Roman"/>
                <a:cs typeface="Times New Roman"/>
              </a:rPr>
              <a:t>moon</a:t>
            </a:r>
            <a:r>
              <a:rPr sz="2700" spc="-12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65" dirty="0">
                <a:solidFill>
                  <a:srgbClr val="0D0D0D"/>
                </a:solidFill>
                <a:latin typeface="Times New Roman"/>
                <a:cs typeface="Times New Roman"/>
              </a:rPr>
              <a:t>and</a:t>
            </a:r>
            <a:r>
              <a:rPr sz="270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30" dirty="0">
                <a:solidFill>
                  <a:srgbClr val="0D0D0D"/>
                </a:solidFill>
                <a:latin typeface="Times New Roman"/>
                <a:cs typeface="Times New Roman"/>
              </a:rPr>
              <a:t>full</a:t>
            </a:r>
            <a:r>
              <a:rPr sz="2700" spc="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35" dirty="0">
                <a:solidFill>
                  <a:srgbClr val="0D0D0D"/>
                </a:solidFill>
                <a:latin typeface="Times New Roman"/>
                <a:cs typeface="Times New Roman"/>
              </a:rPr>
              <a:t>moon,</a:t>
            </a:r>
            <a:r>
              <a:rPr sz="2700" spc="-7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60" dirty="0">
                <a:solidFill>
                  <a:srgbClr val="0D0D0D"/>
                </a:solidFill>
                <a:latin typeface="Times New Roman"/>
                <a:cs typeface="Times New Roman"/>
              </a:rPr>
              <a:t>cold,</a:t>
            </a:r>
            <a:r>
              <a:rPr sz="2700" spc="-7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20" dirty="0">
                <a:solidFill>
                  <a:srgbClr val="0D0D0D"/>
                </a:solidFill>
                <a:latin typeface="Times New Roman"/>
                <a:cs typeface="Times New Roman"/>
              </a:rPr>
              <a:t>during  </a:t>
            </a:r>
            <a:r>
              <a:rPr sz="2700" spc="100" dirty="0">
                <a:solidFill>
                  <a:srgbClr val="0D0D0D"/>
                </a:solidFill>
                <a:latin typeface="Times New Roman"/>
                <a:cs typeface="Times New Roman"/>
              </a:rPr>
              <a:t>menses,</a:t>
            </a:r>
            <a:r>
              <a:rPr sz="2700" spc="-5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95" dirty="0">
                <a:solidFill>
                  <a:srgbClr val="0D0D0D"/>
                </a:solidFill>
                <a:latin typeface="Times New Roman"/>
                <a:cs typeface="Times New Roman"/>
              </a:rPr>
              <a:t>from</a:t>
            </a:r>
            <a:r>
              <a:rPr sz="2700" spc="-11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85" dirty="0">
                <a:solidFill>
                  <a:srgbClr val="0D0D0D"/>
                </a:solidFill>
                <a:latin typeface="Times New Roman"/>
                <a:cs typeface="Times New Roman"/>
              </a:rPr>
              <a:t>washing</a:t>
            </a:r>
            <a:r>
              <a:rPr sz="2700" spc="-7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65" dirty="0">
                <a:solidFill>
                  <a:srgbClr val="0D0D0D"/>
                </a:solidFill>
                <a:latin typeface="Times New Roman"/>
                <a:cs typeface="Times New Roman"/>
              </a:rPr>
              <a:t>and</a:t>
            </a:r>
            <a:r>
              <a:rPr sz="2700" spc="-3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70" dirty="0">
                <a:solidFill>
                  <a:srgbClr val="0D0D0D"/>
                </a:solidFill>
                <a:latin typeface="Times New Roman"/>
                <a:cs typeface="Times New Roman"/>
              </a:rPr>
              <a:t>uncovering.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35940" y="4125595"/>
            <a:ext cx="6889750" cy="1424940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745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b="1" u="heavy" spc="145" dirty="0">
                <a:solidFill>
                  <a:srgbClr val="0D0D0D"/>
                </a:solidFill>
                <a:uFill>
                  <a:solidFill>
                    <a:srgbClr val="0D0D0D"/>
                  </a:solidFill>
                </a:uFill>
                <a:latin typeface="Times New Roman"/>
                <a:cs typeface="Times New Roman"/>
              </a:rPr>
              <a:t>Amelioration</a:t>
            </a:r>
            <a:r>
              <a:rPr sz="2700" b="1" u="heavy" spc="-100" dirty="0">
                <a:solidFill>
                  <a:srgbClr val="0D0D0D"/>
                </a:solidFill>
                <a:uFill>
                  <a:solidFill>
                    <a:srgbClr val="0D0D0D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700" b="1" u="heavy" spc="-130" dirty="0">
                <a:solidFill>
                  <a:srgbClr val="0D0D0D"/>
                </a:solidFill>
                <a:uFill>
                  <a:solidFill>
                    <a:srgbClr val="0D0D0D"/>
                  </a:solidFill>
                </a:uFill>
                <a:latin typeface="Times New Roman"/>
                <a:cs typeface="Times New Roman"/>
              </a:rPr>
              <a:t>:</a:t>
            </a:r>
            <a:endParaRPr sz="2700">
              <a:latin typeface="Times New Roman"/>
              <a:cs typeface="Times New Roman"/>
            </a:endParaRPr>
          </a:p>
          <a:p>
            <a:pPr marL="286385" marR="5080" indent="582295">
              <a:lnSpc>
                <a:spcPct val="100000"/>
              </a:lnSpc>
              <a:spcBef>
                <a:spcPts val="650"/>
              </a:spcBef>
            </a:pPr>
            <a:r>
              <a:rPr sz="2700" spc="-125" dirty="0">
                <a:solidFill>
                  <a:srgbClr val="0D0D0D"/>
                </a:solidFill>
                <a:latin typeface="Times New Roman"/>
                <a:cs typeface="Times New Roman"/>
              </a:rPr>
              <a:t>By</a:t>
            </a:r>
            <a:r>
              <a:rPr sz="2700" spc="-14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25" dirty="0">
                <a:solidFill>
                  <a:srgbClr val="0D0D0D"/>
                </a:solidFill>
                <a:latin typeface="Times New Roman"/>
                <a:cs typeface="Times New Roman"/>
              </a:rPr>
              <a:t>warmth,</a:t>
            </a:r>
            <a:r>
              <a:rPr sz="2700" spc="-6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95" dirty="0">
                <a:solidFill>
                  <a:srgbClr val="0D0D0D"/>
                </a:solidFill>
                <a:latin typeface="Times New Roman"/>
                <a:cs typeface="Times New Roman"/>
              </a:rPr>
              <a:t>wrapping</a:t>
            </a:r>
            <a:r>
              <a:rPr sz="2700" spc="-3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70" dirty="0">
                <a:solidFill>
                  <a:srgbClr val="0D0D0D"/>
                </a:solidFill>
                <a:latin typeface="Times New Roman"/>
                <a:cs typeface="Times New Roman"/>
              </a:rPr>
              <a:t>up</a:t>
            </a:r>
            <a:r>
              <a:rPr sz="2700" spc="-9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60" dirty="0">
                <a:solidFill>
                  <a:srgbClr val="0D0D0D"/>
                </a:solidFill>
                <a:latin typeface="Times New Roman"/>
                <a:cs typeface="Times New Roman"/>
              </a:rPr>
              <a:t>the</a:t>
            </a:r>
            <a:r>
              <a:rPr sz="2700" spc="-7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45" dirty="0">
                <a:solidFill>
                  <a:srgbClr val="0D0D0D"/>
                </a:solidFill>
                <a:latin typeface="Times New Roman"/>
                <a:cs typeface="Times New Roman"/>
              </a:rPr>
              <a:t>head</a:t>
            </a:r>
            <a:r>
              <a:rPr sz="2700" spc="-6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65" dirty="0">
                <a:solidFill>
                  <a:srgbClr val="0D0D0D"/>
                </a:solidFill>
                <a:latin typeface="Times New Roman"/>
                <a:cs typeface="Times New Roman"/>
              </a:rPr>
              <a:t>and</a:t>
            </a:r>
            <a:r>
              <a:rPr sz="2700" spc="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700" spc="110" dirty="0">
                <a:solidFill>
                  <a:srgbClr val="0D0D0D"/>
                </a:solidFill>
                <a:latin typeface="Times New Roman"/>
                <a:cs typeface="Times New Roman"/>
              </a:rPr>
              <a:t>in  </a:t>
            </a:r>
            <a:r>
              <a:rPr sz="2700" spc="100" dirty="0">
                <a:solidFill>
                  <a:srgbClr val="0D0D0D"/>
                </a:solidFill>
                <a:latin typeface="Times New Roman"/>
                <a:cs typeface="Times New Roman"/>
              </a:rPr>
              <a:t>summer.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643371" y="2642616"/>
            <a:ext cx="2843783" cy="192786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430011" y="5201411"/>
            <a:ext cx="3285743" cy="165658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9160916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828" y="0"/>
            <a:ext cx="9145905" cy="6858000"/>
            <a:chOff x="-828" y="0"/>
            <a:chExt cx="9145905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223"/>
              <a:ext cx="9143999" cy="10287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401357" y="0"/>
              <a:ext cx="4742641" cy="59994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9088207" cy="10205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-828" y="52323"/>
              <a:ext cx="9145590" cy="90182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535940" y="648716"/>
            <a:ext cx="2080895" cy="543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400" u="heavy" spc="160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Times New Roman"/>
                <a:cs typeface="Times New Roman"/>
              </a:rPr>
              <a:t>Relations</a:t>
            </a:r>
            <a:r>
              <a:rPr sz="3400" b="0" u="heavy" spc="160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Times New Roman"/>
                <a:cs typeface="Times New Roman"/>
              </a:rPr>
              <a:t>:</a:t>
            </a:r>
            <a:endParaRPr sz="34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35940" y="1254963"/>
            <a:ext cx="7568565" cy="43884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100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b="1" u="heavy" spc="14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Complementary</a:t>
            </a:r>
            <a:r>
              <a:rPr sz="2700" b="1" u="heavy" spc="-16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700" b="1" u="heavy" spc="1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to</a:t>
            </a:r>
            <a:r>
              <a:rPr sz="2700" spc="110" dirty="0">
                <a:latin typeface="Times New Roman"/>
                <a:cs typeface="Times New Roman"/>
              </a:rPr>
              <a:t>:</a:t>
            </a:r>
            <a:r>
              <a:rPr sz="2700" spc="-75" dirty="0">
                <a:latin typeface="Times New Roman"/>
                <a:cs typeface="Times New Roman"/>
              </a:rPr>
              <a:t> </a:t>
            </a:r>
            <a:r>
              <a:rPr sz="2700" spc="85" dirty="0">
                <a:latin typeface="Times New Roman"/>
                <a:cs typeface="Times New Roman"/>
              </a:rPr>
              <a:t>Thuja</a:t>
            </a:r>
            <a:r>
              <a:rPr sz="2700" spc="-130" dirty="0">
                <a:latin typeface="Times New Roman"/>
                <a:cs typeface="Times New Roman"/>
              </a:rPr>
              <a:t> </a:t>
            </a:r>
            <a:r>
              <a:rPr sz="2700" spc="165" dirty="0">
                <a:latin typeface="Times New Roman"/>
                <a:cs typeface="Times New Roman"/>
              </a:rPr>
              <a:t>and</a:t>
            </a:r>
            <a:r>
              <a:rPr sz="2700" spc="10" dirty="0">
                <a:latin typeface="Times New Roman"/>
                <a:cs typeface="Times New Roman"/>
              </a:rPr>
              <a:t> </a:t>
            </a:r>
            <a:r>
              <a:rPr sz="2700" spc="60" dirty="0">
                <a:latin typeface="Times New Roman"/>
                <a:cs typeface="Times New Roman"/>
              </a:rPr>
              <a:t>Sanicula.</a:t>
            </a:r>
            <a:endParaRPr sz="2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5"/>
              </a:spcBef>
              <a:buClr>
                <a:srgbClr val="0AD0D9"/>
              </a:buClr>
              <a:buFont typeface="Wingdings"/>
              <a:buChar char=""/>
            </a:pPr>
            <a:endParaRPr sz="39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700" spc="75" dirty="0">
                <a:solidFill>
                  <a:srgbClr val="FF0000"/>
                </a:solidFill>
                <a:latin typeface="Times New Roman"/>
                <a:cs typeface="Times New Roman"/>
              </a:rPr>
              <a:t>It</a:t>
            </a:r>
            <a:r>
              <a:rPr sz="2700" spc="-9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700" spc="25" dirty="0">
                <a:solidFill>
                  <a:srgbClr val="FF0000"/>
                </a:solidFill>
                <a:latin typeface="Times New Roman"/>
                <a:cs typeface="Times New Roman"/>
              </a:rPr>
              <a:t>is</a:t>
            </a:r>
            <a:r>
              <a:rPr sz="2700" spc="-7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700" spc="165" dirty="0">
                <a:solidFill>
                  <a:srgbClr val="FF0000"/>
                </a:solidFill>
                <a:latin typeface="Times New Roman"/>
                <a:cs typeface="Times New Roman"/>
              </a:rPr>
              <a:t>both</a:t>
            </a:r>
            <a:r>
              <a:rPr sz="2700" spc="-1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700" spc="120" dirty="0">
                <a:solidFill>
                  <a:srgbClr val="FF0000"/>
                </a:solidFill>
                <a:latin typeface="Times New Roman"/>
                <a:cs typeface="Times New Roman"/>
              </a:rPr>
              <a:t>complementary</a:t>
            </a:r>
            <a:r>
              <a:rPr sz="2700" spc="-13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700" spc="165" dirty="0">
                <a:solidFill>
                  <a:srgbClr val="FF0000"/>
                </a:solidFill>
                <a:latin typeface="Times New Roman"/>
                <a:cs typeface="Times New Roman"/>
              </a:rPr>
              <a:t>and</a:t>
            </a:r>
            <a:r>
              <a:rPr sz="2700" spc="-6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700" spc="105" dirty="0">
                <a:solidFill>
                  <a:srgbClr val="FF0000"/>
                </a:solidFill>
                <a:latin typeface="Times New Roman"/>
                <a:cs typeface="Times New Roman"/>
              </a:rPr>
              <a:t>chronic</a:t>
            </a:r>
            <a:r>
              <a:rPr sz="2700" spc="-114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700" spc="20" dirty="0">
                <a:solidFill>
                  <a:srgbClr val="FF0000"/>
                </a:solidFill>
                <a:latin typeface="Times New Roman"/>
                <a:cs typeface="Times New Roman"/>
              </a:rPr>
              <a:t>of</a:t>
            </a:r>
            <a:r>
              <a:rPr sz="2700" spc="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700" spc="80" dirty="0">
                <a:solidFill>
                  <a:srgbClr val="FF0000"/>
                </a:solidFill>
                <a:latin typeface="Times New Roman"/>
                <a:cs typeface="Times New Roman"/>
              </a:rPr>
              <a:t>pusatilla.</a:t>
            </a:r>
            <a:endParaRPr sz="2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39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b="1" u="heavy" spc="16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Incompatible</a:t>
            </a:r>
            <a:r>
              <a:rPr sz="2700" b="1" spc="160" dirty="0">
                <a:latin typeface="Times New Roman"/>
                <a:cs typeface="Times New Roman"/>
              </a:rPr>
              <a:t> </a:t>
            </a:r>
            <a:r>
              <a:rPr sz="2700" spc="-60" dirty="0">
                <a:latin typeface="Times New Roman"/>
                <a:cs typeface="Times New Roman"/>
              </a:rPr>
              <a:t>:</a:t>
            </a:r>
            <a:r>
              <a:rPr sz="2700" spc="-195" dirty="0">
                <a:latin typeface="Times New Roman"/>
                <a:cs typeface="Times New Roman"/>
              </a:rPr>
              <a:t> </a:t>
            </a:r>
            <a:r>
              <a:rPr sz="2700" spc="75" dirty="0">
                <a:latin typeface="Times New Roman"/>
                <a:cs typeface="Times New Roman"/>
              </a:rPr>
              <a:t>Mercurius.</a:t>
            </a:r>
            <a:endParaRPr sz="2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Clr>
                <a:srgbClr val="0AD0D9"/>
              </a:buClr>
              <a:buFont typeface="Wingdings"/>
              <a:buChar char=""/>
            </a:pPr>
            <a:endParaRPr sz="39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b="1" u="heavy" spc="12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Followed</a:t>
            </a:r>
            <a:r>
              <a:rPr sz="2700" b="1" u="heavy" spc="-12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700" b="1" u="heavy" spc="14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well</a:t>
            </a:r>
            <a:r>
              <a:rPr sz="2700" b="1" u="heavy" spc="-3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700" b="1" u="heavy" spc="7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by</a:t>
            </a:r>
            <a:r>
              <a:rPr sz="2700" b="1" spc="-10" dirty="0">
                <a:latin typeface="Times New Roman"/>
                <a:cs typeface="Times New Roman"/>
              </a:rPr>
              <a:t> </a:t>
            </a:r>
            <a:r>
              <a:rPr sz="2700" spc="-60" dirty="0">
                <a:latin typeface="Times New Roman"/>
                <a:cs typeface="Times New Roman"/>
              </a:rPr>
              <a:t>:</a:t>
            </a:r>
            <a:r>
              <a:rPr sz="2700" spc="-15" dirty="0">
                <a:latin typeface="Times New Roman"/>
                <a:cs typeface="Times New Roman"/>
              </a:rPr>
              <a:t> </a:t>
            </a:r>
            <a:r>
              <a:rPr sz="2700" spc="125" dirty="0">
                <a:latin typeface="Times New Roman"/>
                <a:cs typeface="Times New Roman"/>
              </a:rPr>
              <a:t>Hepar</a:t>
            </a:r>
            <a:r>
              <a:rPr sz="2700" spc="-155" dirty="0">
                <a:latin typeface="Times New Roman"/>
                <a:cs typeface="Times New Roman"/>
              </a:rPr>
              <a:t> </a:t>
            </a:r>
            <a:r>
              <a:rPr sz="2700" spc="120" dirty="0">
                <a:latin typeface="Times New Roman"/>
                <a:cs typeface="Times New Roman"/>
              </a:rPr>
              <a:t>sulph</a:t>
            </a:r>
            <a:r>
              <a:rPr sz="2700" spc="-114" dirty="0">
                <a:latin typeface="Times New Roman"/>
                <a:cs typeface="Times New Roman"/>
              </a:rPr>
              <a:t> </a:t>
            </a:r>
            <a:r>
              <a:rPr sz="2700" spc="165" dirty="0">
                <a:latin typeface="Times New Roman"/>
                <a:cs typeface="Times New Roman"/>
              </a:rPr>
              <a:t>and</a:t>
            </a:r>
            <a:r>
              <a:rPr sz="2700" spc="5" dirty="0">
                <a:latin typeface="Times New Roman"/>
                <a:cs typeface="Times New Roman"/>
              </a:rPr>
              <a:t> </a:t>
            </a:r>
            <a:r>
              <a:rPr sz="2700" spc="60" dirty="0">
                <a:latin typeface="Times New Roman"/>
                <a:cs typeface="Times New Roman"/>
              </a:rPr>
              <a:t>Flouric</a:t>
            </a:r>
            <a:r>
              <a:rPr sz="2700" spc="-125" dirty="0">
                <a:latin typeface="Times New Roman"/>
                <a:cs typeface="Times New Roman"/>
              </a:rPr>
              <a:t> </a:t>
            </a:r>
            <a:r>
              <a:rPr sz="2700" spc="70" dirty="0">
                <a:latin typeface="Times New Roman"/>
                <a:cs typeface="Times New Roman"/>
              </a:rPr>
              <a:t>acid.</a:t>
            </a:r>
            <a:endParaRPr sz="2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Clr>
                <a:srgbClr val="0AD0D9"/>
              </a:buClr>
              <a:buFont typeface="Wingdings"/>
              <a:buChar char=""/>
            </a:pPr>
            <a:endParaRPr sz="39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5"/>
              </a:spcBef>
              <a:buClr>
                <a:srgbClr val="0AD0D9"/>
              </a:buClr>
              <a:buSzPct val="94444"/>
              <a:buFont typeface="Wingdings"/>
              <a:buChar char=""/>
              <a:tabLst>
                <a:tab pos="287020" algn="l"/>
              </a:tabLst>
            </a:pPr>
            <a:r>
              <a:rPr sz="2700" b="1" u="heavy" spc="114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Follows</a:t>
            </a:r>
            <a:r>
              <a:rPr sz="2700" b="1" u="heavy" spc="-16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700" b="1" u="heavy" spc="14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well</a:t>
            </a:r>
            <a:r>
              <a:rPr sz="2700" b="1" spc="-20" dirty="0">
                <a:latin typeface="Times New Roman"/>
                <a:cs typeface="Times New Roman"/>
              </a:rPr>
              <a:t> </a:t>
            </a:r>
            <a:r>
              <a:rPr sz="2700" spc="-60" dirty="0">
                <a:latin typeface="Times New Roman"/>
                <a:cs typeface="Times New Roman"/>
              </a:rPr>
              <a:t>:</a:t>
            </a:r>
            <a:r>
              <a:rPr sz="2700" spc="-35" dirty="0">
                <a:latin typeface="Times New Roman"/>
                <a:cs typeface="Times New Roman"/>
              </a:rPr>
              <a:t> </a:t>
            </a:r>
            <a:r>
              <a:rPr sz="2700" spc="35" dirty="0">
                <a:latin typeface="Times New Roman"/>
                <a:cs typeface="Times New Roman"/>
              </a:rPr>
              <a:t>After</a:t>
            </a:r>
            <a:r>
              <a:rPr sz="2700" spc="-175" dirty="0">
                <a:latin typeface="Times New Roman"/>
                <a:cs typeface="Times New Roman"/>
              </a:rPr>
              <a:t> </a:t>
            </a:r>
            <a:r>
              <a:rPr sz="2700" spc="35" dirty="0">
                <a:latin typeface="Times New Roman"/>
                <a:cs typeface="Times New Roman"/>
              </a:rPr>
              <a:t>calc,</a:t>
            </a:r>
            <a:r>
              <a:rPr sz="2700" spc="-60" dirty="0">
                <a:latin typeface="Times New Roman"/>
                <a:cs typeface="Times New Roman"/>
              </a:rPr>
              <a:t> </a:t>
            </a:r>
            <a:r>
              <a:rPr sz="2700" spc="95" dirty="0">
                <a:latin typeface="Times New Roman"/>
                <a:cs typeface="Times New Roman"/>
              </a:rPr>
              <a:t>graph,</a:t>
            </a:r>
            <a:r>
              <a:rPr sz="2700" spc="-15" dirty="0">
                <a:latin typeface="Times New Roman"/>
                <a:cs typeface="Times New Roman"/>
              </a:rPr>
              <a:t> </a:t>
            </a:r>
            <a:r>
              <a:rPr sz="2700" spc="100" dirty="0">
                <a:latin typeface="Times New Roman"/>
                <a:cs typeface="Times New Roman"/>
              </a:rPr>
              <a:t>phos.</a:t>
            </a:r>
            <a:endParaRPr sz="27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017082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4" name="object 2"/>
          <p:cNvGrpSpPr/>
          <p:nvPr/>
        </p:nvGrpSpPr>
        <p:grpSpPr>
          <a:xfrm>
            <a:off x="-828" y="-76200"/>
            <a:ext cx="9145905" cy="6858000"/>
            <a:chOff x="-828" y="0"/>
            <a:chExt cx="9145905" cy="6858000"/>
          </a:xfrm>
        </p:grpSpPr>
        <p:sp>
          <p:nvSpPr>
            <p:cNvPr id="5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4"/>
            <p:cNvSpPr/>
            <p:nvPr/>
          </p:nvSpPr>
          <p:spPr>
            <a:xfrm>
              <a:off x="0" y="223"/>
              <a:ext cx="9143999" cy="10287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5"/>
            <p:cNvSpPr/>
            <p:nvPr/>
          </p:nvSpPr>
          <p:spPr>
            <a:xfrm>
              <a:off x="4401357" y="0"/>
              <a:ext cx="4742641" cy="59994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6"/>
            <p:cNvSpPr/>
            <p:nvPr/>
          </p:nvSpPr>
          <p:spPr>
            <a:xfrm>
              <a:off x="0" y="0"/>
              <a:ext cx="9088207" cy="10205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7"/>
            <p:cNvSpPr/>
            <p:nvPr/>
          </p:nvSpPr>
          <p:spPr>
            <a:xfrm>
              <a:off x="-828" y="52323"/>
              <a:ext cx="9145590" cy="90182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8"/>
          <p:cNvSpPr txBox="1">
            <a:spLocks/>
          </p:cNvSpPr>
          <p:nvPr/>
        </p:nvSpPr>
        <p:spPr>
          <a:xfrm>
            <a:off x="444500" y="901649"/>
            <a:ext cx="5036820" cy="940435"/>
          </a:xfrm>
          <a:prstGeom prst="rect">
            <a:avLst/>
          </a:prstGeom>
        </p:spPr>
        <p:txBody>
          <a:bodyPr vert="horz" wrap="square" lIns="0" tIns="12700" rIns="0" bIns="0" rtlCol="0" anchor="b">
            <a:sp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12700">
              <a:spcBef>
                <a:spcPts val="100"/>
              </a:spcBef>
            </a:pPr>
            <a:endParaRPr lang="en-US" sz="6000" dirty="0">
              <a:latin typeface="Times New Roman"/>
              <a:cs typeface="Times New Roman"/>
            </a:endParaRPr>
          </a:p>
        </p:txBody>
      </p:sp>
      <p:grpSp>
        <p:nvGrpSpPr>
          <p:cNvPr id="11" name="object 9"/>
          <p:cNvGrpSpPr/>
          <p:nvPr/>
        </p:nvGrpSpPr>
        <p:grpSpPr>
          <a:xfrm>
            <a:off x="2036000" y="1923224"/>
            <a:ext cx="5073650" cy="4415155"/>
            <a:chOff x="2036000" y="1923224"/>
            <a:chExt cx="5073650" cy="4415155"/>
          </a:xfrm>
        </p:grpSpPr>
        <p:sp>
          <p:nvSpPr>
            <p:cNvPr id="12" name="object 10"/>
            <p:cNvSpPr/>
            <p:nvPr/>
          </p:nvSpPr>
          <p:spPr>
            <a:xfrm>
              <a:off x="2049018" y="1936241"/>
              <a:ext cx="4389120" cy="4389120"/>
            </a:xfrm>
            <a:custGeom>
              <a:avLst/>
              <a:gdLst/>
              <a:ahLst/>
              <a:cxnLst/>
              <a:rect l="l" t="t" r="r" b="b"/>
              <a:pathLst>
                <a:path w="4389120" h="4389120">
                  <a:moveTo>
                    <a:pt x="2194560" y="0"/>
                  </a:moveTo>
                  <a:lnTo>
                    <a:pt x="0" y="4389120"/>
                  </a:lnTo>
                  <a:lnTo>
                    <a:pt x="4389120" y="4389120"/>
                  </a:lnTo>
                  <a:lnTo>
                    <a:pt x="2194560" y="0"/>
                  </a:lnTo>
                  <a:close/>
                </a:path>
              </a:pathLst>
            </a:custGeom>
            <a:solidFill>
              <a:srgbClr val="0E6E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1"/>
            <p:cNvSpPr/>
            <p:nvPr/>
          </p:nvSpPr>
          <p:spPr>
            <a:xfrm>
              <a:off x="2049018" y="1936241"/>
              <a:ext cx="4389120" cy="4389120"/>
            </a:xfrm>
            <a:custGeom>
              <a:avLst/>
              <a:gdLst/>
              <a:ahLst/>
              <a:cxnLst/>
              <a:rect l="l" t="t" r="r" b="b"/>
              <a:pathLst>
                <a:path w="4389120" h="4389120">
                  <a:moveTo>
                    <a:pt x="0" y="4389120"/>
                  </a:moveTo>
                  <a:lnTo>
                    <a:pt x="2194560" y="0"/>
                  </a:lnTo>
                  <a:lnTo>
                    <a:pt x="4389120" y="4389120"/>
                  </a:lnTo>
                  <a:lnTo>
                    <a:pt x="0" y="4389120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2"/>
            <p:cNvSpPr/>
            <p:nvPr/>
          </p:nvSpPr>
          <p:spPr>
            <a:xfrm>
              <a:off x="4243577" y="2375153"/>
              <a:ext cx="2853055" cy="390525"/>
            </a:xfrm>
            <a:custGeom>
              <a:avLst/>
              <a:gdLst/>
              <a:ahLst/>
              <a:cxnLst/>
              <a:rect l="l" t="t" r="r" b="b"/>
              <a:pathLst>
                <a:path w="2853054" h="390525">
                  <a:moveTo>
                    <a:pt x="2787904" y="0"/>
                  </a:moveTo>
                  <a:lnTo>
                    <a:pt x="65024" y="0"/>
                  </a:lnTo>
                  <a:lnTo>
                    <a:pt x="39701" y="5105"/>
                  </a:lnTo>
                  <a:lnTo>
                    <a:pt x="19034" y="19034"/>
                  </a:lnTo>
                  <a:lnTo>
                    <a:pt x="5105" y="39701"/>
                  </a:lnTo>
                  <a:lnTo>
                    <a:pt x="0" y="65024"/>
                  </a:lnTo>
                  <a:lnTo>
                    <a:pt x="0" y="325120"/>
                  </a:lnTo>
                  <a:lnTo>
                    <a:pt x="5105" y="350442"/>
                  </a:lnTo>
                  <a:lnTo>
                    <a:pt x="19034" y="371109"/>
                  </a:lnTo>
                  <a:lnTo>
                    <a:pt x="39701" y="385038"/>
                  </a:lnTo>
                  <a:lnTo>
                    <a:pt x="65024" y="390144"/>
                  </a:lnTo>
                  <a:lnTo>
                    <a:pt x="2787904" y="390144"/>
                  </a:lnTo>
                  <a:lnTo>
                    <a:pt x="2813226" y="385038"/>
                  </a:lnTo>
                  <a:lnTo>
                    <a:pt x="2833893" y="371109"/>
                  </a:lnTo>
                  <a:lnTo>
                    <a:pt x="2847822" y="350442"/>
                  </a:lnTo>
                  <a:lnTo>
                    <a:pt x="2852928" y="325120"/>
                  </a:lnTo>
                  <a:lnTo>
                    <a:pt x="2852928" y="65024"/>
                  </a:lnTo>
                  <a:lnTo>
                    <a:pt x="2847822" y="39701"/>
                  </a:lnTo>
                  <a:lnTo>
                    <a:pt x="2833893" y="19034"/>
                  </a:lnTo>
                  <a:lnTo>
                    <a:pt x="2813226" y="5105"/>
                  </a:lnTo>
                  <a:lnTo>
                    <a:pt x="2787904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3"/>
            <p:cNvSpPr/>
            <p:nvPr/>
          </p:nvSpPr>
          <p:spPr>
            <a:xfrm>
              <a:off x="4243577" y="2375153"/>
              <a:ext cx="2853055" cy="390525"/>
            </a:xfrm>
            <a:custGeom>
              <a:avLst/>
              <a:gdLst/>
              <a:ahLst/>
              <a:cxnLst/>
              <a:rect l="l" t="t" r="r" b="b"/>
              <a:pathLst>
                <a:path w="2853054" h="390525">
                  <a:moveTo>
                    <a:pt x="0" y="65024"/>
                  </a:moveTo>
                  <a:lnTo>
                    <a:pt x="5105" y="39701"/>
                  </a:lnTo>
                  <a:lnTo>
                    <a:pt x="19034" y="19034"/>
                  </a:lnTo>
                  <a:lnTo>
                    <a:pt x="39701" y="5105"/>
                  </a:lnTo>
                  <a:lnTo>
                    <a:pt x="65024" y="0"/>
                  </a:lnTo>
                  <a:lnTo>
                    <a:pt x="2787904" y="0"/>
                  </a:lnTo>
                  <a:lnTo>
                    <a:pt x="2813226" y="5105"/>
                  </a:lnTo>
                  <a:lnTo>
                    <a:pt x="2833893" y="19034"/>
                  </a:lnTo>
                  <a:lnTo>
                    <a:pt x="2847822" y="39701"/>
                  </a:lnTo>
                  <a:lnTo>
                    <a:pt x="2852928" y="65024"/>
                  </a:lnTo>
                  <a:lnTo>
                    <a:pt x="2852928" y="325120"/>
                  </a:lnTo>
                  <a:lnTo>
                    <a:pt x="2847822" y="350442"/>
                  </a:lnTo>
                  <a:lnTo>
                    <a:pt x="2833893" y="371109"/>
                  </a:lnTo>
                  <a:lnTo>
                    <a:pt x="2813226" y="385038"/>
                  </a:lnTo>
                  <a:lnTo>
                    <a:pt x="2787904" y="390144"/>
                  </a:lnTo>
                  <a:lnTo>
                    <a:pt x="65024" y="390144"/>
                  </a:lnTo>
                  <a:lnTo>
                    <a:pt x="39701" y="385038"/>
                  </a:lnTo>
                  <a:lnTo>
                    <a:pt x="19034" y="371109"/>
                  </a:lnTo>
                  <a:lnTo>
                    <a:pt x="5105" y="350442"/>
                  </a:lnTo>
                  <a:lnTo>
                    <a:pt x="0" y="325120"/>
                  </a:lnTo>
                  <a:lnTo>
                    <a:pt x="0" y="65024"/>
                  </a:lnTo>
                  <a:close/>
                </a:path>
              </a:pathLst>
            </a:custGeom>
            <a:ln w="25907">
              <a:solidFill>
                <a:srgbClr val="0E6E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4"/>
            <p:cNvSpPr/>
            <p:nvPr/>
          </p:nvSpPr>
          <p:spPr>
            <a:xfrm>
              <a:off x="4243577" y="2814065"/>
              <a:ext cx="2853055" cy="390525"/>
            </a:xfrm>
            <a:custGeom>
              <a:avLst/>
              <a:gdLst/>
              <a:ahLst/>
              <a:cxnLst/>
              <a:rect l="l" t="t" r="r" b="b"/>
              <a:pathLst>
                <a:path w="2853054" h="390525">
                  <a:moveTo>
                    <a:pt x="2787904" y="0"/>
                  </a:moveTo>
                  <a:lnTo>
                    <a:pt x="65024" y="0"/>
                  </a:lnTo>
                  <a:lnTo>
                    <a:pt x="39701" y="5105"/>
                  </a:lnTo>
                  <a:lnTo>
                    <a:pt x="19034" y="19034"/>
                  </a:lnTo>
                  <a:lnTo>
                    <a:pt x="5105" y="39701"/>
                  </a:lnTo>
                  <a:lnTo>
                    <a:pt x="0" y="65024"/>
                  </a:lnTo>
                  <a:lnTo>
                    <a:pt x="0" y="325120"/>
                  </a:lnTo>
                  <a:lnTo>
                    <a:pt x="5105" y="350442"/>
                  </a:lnTo>
                  <a:lnTo>
                    <a:pt x="19034" y="371109"/>
                  </a:lnTo>
                  <a:lnTo>
                    <a:pt x="39701" y="385038"/>
                  </a:lnTo>
                  <a:lnTo>
                    <a:pt x="65024" y="390144"/>
                  </a:lnTo>
                  <a:lnTo>
                    <a:pt x="2787904" y="390144"/>
                  </a:lnTo>
                  <a:lnTo>
                    <a:pt x="2813226" y="385038"/>
                  </a:lnTo>
                  <a:lnTo>
                    <a:pt x="2833893" y="371109"/>
                  </a:lnTo>
                  <a:lnTo>
                    <a:pt x="2847822" y="350442"/>
                  </a:lnTo>
                  <a:lnTo>
                    <a:pt x="2852928" y="325120"/>
                  </a:lnTo>
                  <a:lnTo>
                    <a:pt x="2852928" y="65024"/>
                  </a:lnTo>
                  <a:lnTo>
                    <a:pt x="2847822" y="39701"/>
                  </a:lnTo>
                  <a:lnTo>
                    <a:pt x="2833893" y="19034"/>
                  </a:lnTo>
                  <a:lnTo>
                    <a:pt x="2813226" y="5105"/>
                  </a:lnTo>
                  <a:lnTo>
                    <a:pt x="2787904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5"/>
            <p:cNvSpPr/>
            <p:nvPr/>
          </p:nvSpPr>
          <p:spPr>
            <a:xfrm>
              <a:off x="4243577" y="2814065"/>
              <a:ext cx="2853055" cy="390525"/>
            </a:xfrm>
            <a:custGeom>
              <a:avLst/>
              <a:gdLst/>
              <a:ahLst/>
              <a:cxnLst/>
              <a:rect l="l" t="t" r="r" b="b"/>
              <a:pathLst>
                <a:path w="2853054" h="390525">
                  <a:moveTo>
                    <a:pt x="0" y="65024"/>
                  </a:moveTo>
                  <a:lnTo>
                    <a:pt x="5105" y="39701"/>
                  </a:lnTo>
                  <a:lnTo>
                    <a:pt x="19034" y="19034"/>
                  </a:lnTo>
                  <a:lnTo>
                    <a:pt x="39701" y="5105"/>
                  </a:lnTo>
                  <a:lnTo>
                    <a:pt x="65024" y="0"/>
                  </a:lnTo>
                  <a:lnTo>
                    <a:pt x="2787904" y="0"/>
                  </a:lnTo>
                  <a:lnTo>
                    <a:pt x="2813226" y="5105"/>
                  </a:lnTo>
                  <a:lnTo>
                    <a:pt x="2833893" y="19034"/>
                  </a:lnTo>
                  <a:lnTo>
                    <a:pt x="2847822" y="39701"/>
                  </a:lnTo>
                  <a:lnTo>
                    <a:pt x="2852928" y="65024"/>
                  </a:lnTo>
                  <a:lnTo>
                    <a:pt x="2852928" y="325120"/>
                  </a:lnTo>
                  <a:lnTo>
                    <a:pt x="2847822" y="350442"/>
                  </a:lnTo>
                  <a:lnTo>
                    <a:pt x="2833893" y="371109"/>
                  </a:lnTo>
                  <a:lnTo>
                    <a:pt x="2813226" y="385038"/>
                  </a:lnTo>
                  <a:lnTo>
                    <a:pt x="2787904" y="390144"/>
                  </a:lnTo>
                  <a:lnTo>
                    <a:pt x="65024" y="390144"/>
                  </a:lnTo>
                  <a:lnTo>
                    <a:pt x="39701" y="385038"/>
                  </a:lnTo>
                  <a:lnTo>
                    <a:pt x="19034" y="371109"/>
                  </a:lnTo>
                  <a:lnTo>
                    <a:pt x="5105" y="350442"/>
                  </a:lnTo>
                  <a:lnTo>
                    <a:pt x="0" y="325120"/>
                  </a:lnTo>
                  <a:lnTo>
                    <a:pt x="0" y="65024"/>
                  </a:lnTo>
                  <a:close/>
                </a:path>
              </a:pathLst>
            </a:custGeom>
            <a:ln w="25907">
              <a:solidFill>
                <a:srgbClr val="0E6E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6"/>
            <p:cNvSpPr/>
            <p:nvPr/>
          </p:nvSpPr>
          <p:spPr>
            <a:xfrm>
              <a:off x="4243577" y="3252977"/>
              <a:ext cx="2853055" cy="390525"/>
            </a:xfrm>
            <a:custGeom>
              <a:avLst/>
              <a:gdLst/>
              <a:ahLst/>
              <a:cxnLst/>
              <a:rect l="l" t="t" r="r" b="b"/>
              <a:pathLst>
                <a:path w="2853054" h="390525">
                  <a:moveTo>
                    <a:pt x="2787904" y="0"/>
                  </a:moveTo>
                  <a:lnTo>
                    <a:pt x="65024" y="0"/>
                  </a:lnTo>
                  <a:lnTo>
                    <a:pt x="39701" y="5105"/>
                  </a:lnTo>
                  <a:lnTo>
                    <a:pt x="19034" y="19034"/>
                  </a:lnTo>
                  <a:lnTo>
                    <a:pt x="5105" y="39701"/>
                  </a:lnTo>
                  <a:lnTo>
                    <a:pt x="0" y="65024"/>
                  </a:lnTo>
                  <a:lnTo>
                    <a:pt x="0" y="325120"/>
                  </a:lnTo>
                  <a:lnTo>
                    <a:pt x="5105" y="350442"/>
                  </a:lnTo>
                  <a:lnTo>
                    <a:pt x="19034" y="371109"/>
                  </a:lnTo>
                  <a:lnTo>
                    <a:pt x="39701" y="385038"/>
                  </a:lnTo>
                  <a:lnTo>
                    <a:pt x="65024" y="390144"/>
                  </a:lnTo>
                  <a:lnTo>
                    <a:pt x="2787904" y="390144"/>
                  </a:lnTo>
                  <a:lnTo>
                    <a:pt x="2813226" y="385038"/>
                  </a:lnTo>
                  <a:lnTo>
                    <a:pt x="2833893" y="371109"/>
                  </a:lnTo>
                  <a:lnTo>
                    <a:pt x="2847822" y="350442"/>
                  </a:lnTo>
                  <a:lnTo>
                    <a:pt x="2852928" y="325120"/>
                  </a:lnTo>
                  <a:lnTo>
                    <a:pt x="2852928" y="65024"/>
                  </a:lnTo>
                  <a:lnTo>
                    <a:pt x="2847822" y="39701"/>
                  </a:lnTo>
                  <a:lnTo>
                    <a:pt x="2833893" y="19034"/>
                  </a:lnTo>
                  <a:lnTo>
                    <a:pt x="2813226" y="5105"/>
                  </a:lnTo>
                  <a:lnTo>
                    <a:pt x="2787904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7"/>
            <p:cNvSpPr/>
            <p:nvPr/>
          </p:nvSpPr>
          <p:spPr>
            <a:xfrm>
              <a:off x="4243577" y="3252977"/>
              <a:ext cx="2853055" cy="390525"/>
            </a:xfrm>
            <a:custGeom>
              <a:avLst/>
              <a:gdLst/>
              <a:ahLst/>
              <a:cxnLst/>
              <a:rect l="l" t="t" r="r" b="b"/>
              <a:pathLst>
                <a:path w="2853054" h="390525">
                  <a:moveTo>
                    <a:pt x="0" y="65024"/>
                  </a:moveTo>
                  <a:lnTo>
                    <a:pt x="5105" y="39701"/>
                  </a:lnTo>
                  <a:lnTo>
                    <a:pt x="19034" y="19034"/>
                  </a:lnTo>
                  <a:lnTo>
                    <a:pt x="39701" y="5105"/>
                  </a:lnTo>
                  <a:lnTo>
                    <a:pt x="65024" y="0"/>
                  </a:lnTo>
                  <a:lnTo>
                    <a:pt x="2787904" y="0"/>
                  </a:lnTo>
                  <a:lnTo>
                    <a:pt x="2813226" y="5105"/>
                  </a:lnTo>
                  <a:lnTo>
                    <a:pt x="2833893" y="19034"/>
                  </a:lnTo>
                  <a:lnTo>
                    <a:pt x="2847822" y="39701"/>
                  </a:lnTo>
                  <a:lnTo>
                    <a:pt x="2852928" y="65024"/>
                  </a:lnTo>
                  <a:lnTo>
                    <a:pt x="2852928" y="325120"/>
                  </a:lnTo>
                  <a:lnTo>
                    <a:pt x="2847822" y="350442"/>
                  </a:lnTo>
                  <a:lnTo>
                    <a:pt x="2833893" y="371109"/>
                  </a:lnTo>
                  <a:lnTo>
                    <a:pt x="2813226" y="385038"/>
                  </a:lnTo>
                  <a:lnTo>
                    <a:pt x="2787904" y="390144"/>
                  </a:lnTo>
                  <a:lnTo>
                    <a:pt x="65024" y="390144"/>
                  </a:lnTo>
                  <a:lnTo>
                    <a:pt x="39701" y="385038"/>
                  </a:lnTo>
                  <a:lnTo>
                    <a:pt x="19034" y="371109"/>
                  </a:lnTo>
                  <a:lnTo>
                    <a:pt x="5105" y="350442"/>
                  </a:lnTo>
                  <a:lnTo>
                    <a:pt x="0" y="325120"/>
                  </a:lnTo>
                  <a:lnTo>
                    <a:pt x="0" y="65024"/>
                  </a:lnTo>
                  <a:close/>
                </a:path>
              </a:pathLst>
            </a:custGeom>
            <a:ln w="25907">
              <a:solidFill>
                <a:srgbClr val="0E6E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18"/>
            <p:cNvSpPr/>
            <p:nvPr/>
          </p:nvSpPr>
          <p:spPr>
            <a:xfrm>
              <a:off x="4243577" y="3691889"/>
              <a:ext cx="2853055" cy="390525"/>
            </a:xfrm>
            <a:custGeom>
              <a:avLst/>
              <a:gdLst/>
              <a:ahLst/>
              <a:cxnLst/>
              <a:rect l="l" t="t" r="r" b="b"/>
              <a:pathLst>
                <a:path w="2853054" h="390525">
                  <a:moveTo>
                    <a:pt x="2787904" y="0"/>
                  </a:moveTo>
                  <a:lnTo>
                    <a:pt x="65024" y="0"/>
                  </a:lnTo>
                  <a:lnTo>
                    <a:pt x="39701" y="5105"/>
                  </a:lnTo>
                  <a:lnTo>
                    <a:pt x="19034" y="19034"/>
                  </a:lnTo>
                  <a:lnTo>
                    <a:pt x="5105" y="39701"/>
                  </a:lnTo>
                  <a:lnTo>
                    <a:pt x="0" y="65024"/>
                  </a:lnTo>
                  <a:lnTo>
                    <a:pt x="0" y="325120"/>
                  </a:lnTo>
                  <a:lnTo>
                    <a:pt x="5105" y="350442"/>
                  </a:lnTo>
                  <a:lnTo>
                    <a:pt x="19034" y="371109"/>
                  </a:lnTo>
                  <a:lnTo>
                    <a:pt x="39701" y="385038"/>
                  </a:lnTo>
                  <a:lnTo>
                    <a:pt x="65024" y="390144"/>
                  </a:lnTo>
                  <a:lnTo>
                    <a:pt x="2787904" y="390144"/>
                  </a:lnTo>
                  <a:lnTo>
                    <a:pt x="2813226" y="385038"/>
                  </a:lnTo>
                  <a:lnTo>
                    <a:pt x="2833893" y="371109"/>
                  </a:lnTo>
                  <a:lnTo>
                    <a:pt x="2847822" y="350442"/>
                  </a:lnTo>
                  <a:lnTo>
                    <a:pt x="2852928" y="325120"/>
                  </a:lnTo>
                  <a:lnTo>
                    <a:pt x="2852928" y="65024"/>
                  </a:lnTo>
                  <a:lnTo>
                    <a:pt x="2847822" y="39701"/>
                  </a:lnTo>
                  <a:lnTo>
                    <a:pt x="2833893" y="19034"/>
                  </a:lnTo>
                  <a:lnTo>
                    <a:pt x="2813226" y="5105"/>
                  </a:lnTo>
                  <a:lnTo>
                    <a:pt x="2787904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19"/>
            <p:cNvSpPr/>
            <p:nvPr/>
          </p:nvSpPr>
          <p:spPr>
            <a:xfrm>
              <a:off x="4243577" y="3691889"/>
              <a:ext cx="2853055" cy="390525"/>
            </a:xfrm>
            <a:custGeom>
              <a:avLst/>
              <a:gdLst/>
              <a:ahLst/>
              <a:cxnLst/>
              <a:rect l="l" t="t" r="r" b="b"/>
              <a:pathLst>
                <a:path w="2853054" h="390525">
                  <a:moveTo>
                    <a:pt x="0" y="65024"/>
                  </a:moveTo>
                  <a:lnTo>
                    <a:pt x="5105" y="39701"/>
                  </a:lnTo>
                  <a:lnTo>
                    <a:pt x="19034" y="19034"/>
                  </a:lnTo>
                  <a:lnTo>
                    <a:pt x="39701" y="5105"/>
                  </a:lnTo>
                  <a:lnTo>
                    <a:pt x="65024" y="0"/>
                  </a:lnTo>
                  <a:lnTo>
                    <a:pt x="2787904" y="0"/>
                  </a:lnTo>
                  <a:lnTo>
                    <a:pt x="2813226" y="5105"/>
                  </a:lnTo>
                  <a:lnTo>
                    <a:pt x="2833893" y="19034"/>
                  </a:lnTo>
                  <a:lnTo>
                    <a:pt x="2847822" y="39701"/>
                  </a:lnTo>
                  <a:lnTo>
                    <a:pt x="2852928" y="65024"/>
                  </a:lnTo>
                  <a:lnTo>
                    <a:pt x="2852928" y="325120"/>
                  </a:lnTo>
                  <a:lnTo>
                    <a:pt x="2847822" y="350442"/>
                  </a:lnTo>
                  <a:lnTo>
                    <a:pt x="2833893" y="371109"/>
                  </a:lnTo>
                  <a:lnTo>
                    <a:pt x="2813226" y="385038"/>
                  </a:lnTo>
                  <a:lnTo>
                    <a:pt x="2787904" y="390144"/>
                  </a:lnTo>
                  <a:lnTo>
                    <a:pt x="65024" y="390144"/>
                  </a:lnTo>
                  <a:lnTo>
                    <a:pt x="39701" y="385038"/>
                  </a:lnTo>
                  <a:lnTo>
                    <a:pt x="19034" y="371109"/>
                  </a:lnTo>
                  <a:lnTo>
                    <a:pt x="5105" y="350442"/>
                  </a:lnTo>
                  <a:lnTo>
                    <a:pt x="0" y="325120"/>
                  </a:lnTo>
                  <a:lnTo>
                    <a:pt x="0" y="65024"/>
                  </a:lnTo>
                  <a:close/>
                </a:path>
              </a:pathLst>
            </a:custGeom>
            <a:ln w="25908">
              <a:solidFill>
                <a:srgbClr val="0E6E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0"/>
            <p:cNvSpPr/>
            <p:nvPr/>
          </p:nvSpPr>
          <p:spPr>
            <a:xfrm>
              <a:off x="4243577" y="4130801"/>
              <a:ext cx="2853055" cy="390525"/>
            </a:xfrm>
            <a:custGeom>
              <a:avLst/>
              <a:gdLst/>
              <a:ahLst/>
              <a:cxnLst/>
              <a:rect l="l" t="t" r="r" b="b"/>
              <a:pathLst>
                <a:path w="2853054" h="390525">
                  <a:moveTo>
                    <a:pt x="2787904" y="0"/>
                  </a:moveTo>
                  <a:lnTo>
                    <a:pt x="65024" y="0"/>
                  </a:lnTo>
                  <a:lnTo>
                    <a:pt x="39701" y="5105"/>
                  </a:lnTo>
                  <a:lnTo>
                    <a:pt x="19034" y="19034"/>
                  </a:lnTo>
                  <a:lnTo>
                    <a:pt x="5105" y="39701"/>
                  </a:lnTo>
                  <a:lnTo>
                    <a:pt x="0" y="65024"/>
                  </a:lnTo>
                  <a:lnTo>
                    <a:pt x="0" y="325120"/>
                  </a:lnTo>
                  <a:lnTo>
                    <a:pt x="5105" y="350442"/>
                  </a:lnTo>
                  <a:lnTo>
                    <a:pt x="19034" y="371109"/>
                  </a:lnTo>
                  <a:lnTo>
                    <a:pt x="39701" y="385038"/>
                  </a:lnTo>
                  <a:lnTo>
                    <a:pt x="65024" y="390144"/>
                  </a:lnTo>
                  <a:lnTo>
                    <a:pt x="2787904" y="390144"/>
                  </a:lnTo>
                  <a:lnTo>
                    <a:pt x="2813226" y="385038"/>
                  </a:lnTo>
                  <a:lnTo>
                    <a:pt x="2833893" y="371109"/>
                  </a:lnTo>
                  <a:lnTo>
                    <a:pt x="2847822" y="350442"/>
                  </a:lnTo>
                  <a:lnTo>
                    <a:pt x="2852928" y="325120"/>
                  </a:lnTo>
                  <a:lnTo>
                    <a:pt x="2852928" y="65024"/>
                  </a:lnTo>
                  <a:lnTo>
                    <a:pt x="2847822" y="39701"/>
                  </a:lnTo>
                  <a:lnTo>
                    <a:pt x="2833893" y="19034"/>
                  </a:lnTo>
                  <a:lnTo>
                    <a:pt x="2813226" y="5105"/>
                  </a:lnTo>
                  <a:lnTo>
                    <a:pt x="2787904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1"/>
            <p:cNvSpPr/>
            <p:nvPr/>
          </p:nvSpPr>
          <p:spPr>
            <a:xfrm>
              <a:off x="4243577" y="4130801"/>
              <a:ext cx="2853055" cy="390525"/>
            </a:xfrm>
            <a:custGeom>
              <a:avLst/>
              <a:gdLst/>
              <a:ahLst/>
              <a:cxnLst/>
              <a:rect l="l" t="t" r="r" b="b"/>
              <a:pathLst>
                <a:path w="2853054" h="390525">
                  <a:moveTo>
                    <a:pt x="0" y="65024"/>
                  </a:moveTo>
                  <a:lnTo>
                    <a:pt x="5105" y="39701"/>
                  </a:lnTo>
                  <a:lnTo>
                    <a:pt x="19034" y="19034"/>
                  </a:lnTo>
                  <a:lnTo>
                    <a:pt x="39701" y="5105"/>
                  </a:lnTo>
                  <a:lnTo>
                    <a:pt x="65024" y="0"/>
                  </a:lnTo>
                  <a:lnTo>
                    <a:pt x="2787904" y="0"/>
                  </a:lnTo>
                  <a:lnTo>
                    <a:pt x="2813226" y="5105"/>
                  </a:lnTo>
                  <a:lnTo>
                    <a:pt x="2833893" y="19034"/>
                  </a:lnTo>
                  <a:lnTo>
                    <a:pt x="2847822" y="39701"/>
                  </a:lnTo>
                  <a:lnTo>
                    <a:pt x="2852928" y="65024"/>
                  </a:lnTo>
                  <a:lnTo>
                    <a:pt x="2852928" y="325120"/>
                  </a:lnTo>
                  <a:lnTo>
                    <a:pt x="2847822" y="350442"/>
                  </a:lnTo>
                  <a:lnTo>
                    <a:pt x="2833893" y="371109"/>
                  </a:lnTo>
                  <a:lnTo>
                    <a:pt x="2813226" y="385038"/>
                  </a:lnTo>
                  <a:lnTo>
                    <a:pt x="2787904" y="390144"/>
                  </a:lnTo>
                  <a:lnTo>
                    <a:pt x="65024" y="390144"/>
                  </a:lnTo>
                  <a:lnTo>
                    <a:pt x="39701" y="385038"/>
                  </a:lnTo>
                  <a:lnTo>
                    <a:pt x="19034" y="371109"/>
                  </a:lnTo>
                  <a:lnTo>
                    <a:pt x="5105" y="350442"/>
                  </a:lnTo>
                  <a:lnTo>
                    <a:pt x="0" y="325120"/>
                  </a:lnTo>
                  <a:lnTo>
                    <a:pt x="0" y="65024"/>
                  </a:lnTo>
                  <a:close/>
                </a:path>
              </a:pathLst>
            </a:custGeom>
            <a:ln w="25908">
              <a:solidFill>
                <a:srgbClr val="0E6E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2"/>
            <p:cNvSpPr/>
            <p:nvPr/>
          </p:nvSpPr>
          <p:spPr>
            <a:xfrm>
              <a:off x="4243577" y="4569713"/>
              <a:ext cx="2853055" cy="390525"/>
            </a:xfrm>
            <a:custGeom>
              <a:avLst/>
              <a:gdLst/>
              <a:ahLst/>
              <a:cxnLst/>
              <a:rect l="l" t="t" r="r" b="b"/>
              <a:pathLst>
                <a:path w="2853054" h="390525">
                  <a:moveTo>
                    <a:pt x="2787904" y="0"/>
                  </a:moveTo>
                  <a:lnTo>
                    <a:pt x="65024" y="0"/>
                  </a:lnTo>
                  <a:lnTo>
                    <a:pt x="39701" y="5105"/>
                  </a:lnTo>
                  <a:lnTo>
                    <a:pt x="19034" y="19034"/>
                  </a:lnTo>
                  <a:lnTo>
                    <a:pt x="5105" y="39701"/>
                  </a:lnTo>
                  <a:lnTo>
                    <a:pt x="0" y="65024"/>
                  </a:lnTo>
                  <a:lnTo>
                    <a:pt x="0" y="325119"/>
                  </a:lnTo>
                  <a:lnTo>
                    <a:pt x="5105" y="350442"/>
                  </a:lnTo>
                  <a:lnTo>
                    <a:pt x="19034" y="371109"/>
                  </a:lnTo>
                  <a:lnTo>
                    <a:pt x="39701" y="385038"/>
                  </a:lnTo>
                  <a:lnTo>
                    <a:pt x="65024" y="390144"/>
                  </a:lnTo>
                  <a:lnTo>
                    <a:pt x="2787904" y="390144"/>
                  </a:lnTo>
                  <a:lnTo>
                    <a:pt x="2813226" y="385038"/>
                  </a:lnTo>
                  <a:lnTo>
                    <a:pt x="2833893" y="371109"/>
                  </a:lnTo>
                  <a:lnTo>
                    <a:pt x="2847822" y="350442"/>
                  </a:lnTo>
                  <a:lnTo>
                    <a:pt x="2852928" y="325119"/>
                  </a:lnTo>
                  <a:lnTo>
                    <a:pt x="2852928" y="65024"/>
                  </a:lnTo>
                  <a:lnTo>
                    <a:pt x="2847822" y="39701"/>
                  </a:lnTo>
                  <a:lnTo>
                    <a:pt x="2833893" y="19034"/>
                  </a:lnTo>
                  <a:lnTo>
                    <a:pt x="2813226" y="5105"/>
                  </a:lnTo>
                  <a:lnTo>
                    <a:pt x="2787904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3"/>
            <p:cNvSpPr/>
            <p:nvPr/>
          </p:nvSpPr>
          <p:spPr>
            <a:xfrm>
              <a:off x="4243577" y="4569713"/>
              <a:ext cx="2853055" cy="390525"/>
            </a:xfrm>
            <a:custGeom>
              <a:avLst/>
              <a:gdLst/>
              <a:ahLst/>
              <a:cxnLst/>
              <a:rect l="l" t="t" r="r" b="b"/>
              <a:pathLst>
                <a:path w="2853054" h="390525">
                  <a:moveTo>
                    <a:pt x="0" y="65024"/>
                  </a:moveTo>
                  <a:lnTo>
                    <a:pt x="5105" y="39701"/>
                  </a:lnTo>
                  <a:lnTo>
                    <a:pt x="19034" y="19034"/>
                  </a:lnTo>
                  <a:lnTo>
                    <a:pt x="39701" y="5105"/>
                  </a:lnTo>
                  <a:lnTo>
                    <a:pt x="65024" y="0"/>
                  </a:lnTo>
                  <a:lnTo>
                    <a:pt x="2787904" y="0"/>
                  </a:lnTo>
                  <a:lnTo>
                    <a:pt x="2813226" y="5105"/>
                  </a:lnTo>
                  <a:lnTo>
                    <a:pt x="2833893" y="19034"/>
                  </a:lnTo>
                  <a:lnTo>
                    <a:pt x="2847822" y="39701"/>
                  </a:lnTo>
                  <a:lnTo>
                    <a:pt x="2852928" y="65024"/>
                  </a:lnTo>
                  <a:lnTo>
                    <a:pt x="2852928" y="325119"/>
                  </a:lnTo>
                  <a:lnTo>
                    <a:pt x="2847822" y="350442"/>
                  </a:lnTo>
                  <a:lnTo>
                    <a:pt x="2833893" y="371109"/>
                  </a:lnTo>
                  <a:lnTo>
                    <a:pt x="2813226" y="385038"/>
                  </a:lnTo>
                  <a:lnTo>
                    <a:pt x="2787904" y="390144"/>
                  </a:lnTo>
                  <a:lnTo>
                    <a:pt x="65024" y="390144"/>
                  </a:lnTo>
                  <a:lnTo>
                    <a:pt x="39701" y="385038"/>
                  </a:lnTo>
                  <a:lnTo>
                    <a:pt x="19034" y="371109"/>
                  </a:lnTo>
                  <a:lnTo>
                    <a:pt x="5105" y="350442"/>
                  </a:lnTo>
                  <a:lnTo>
                    <a:pt x="0" y="325119"/>
                  </a:lnTo>
                  <a:lnTo>
                    <a:pt x="0" y="65024"/>
                  </a:lnTo>
                  <a:close/>
                </a:path>
              </a:pathLst>
            </a:custGeom>
            <a:ln w="25908">
              <a:solidFill>
                <a:srgbClr val="0E6E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4"/>
            <p:cNvSpPr/>
            <p:nvPr/>
          </p:nvSpPr>
          <p:spPr>
            <a:xfrm>
              <a:off x="4243577" y="5008626"/>
              <a:ext cx="2853055" cy="390525"/>
            </a:xfrm>
            <a:custGeom>
              <a:avLst/>
              <a:gdLst/>
              <a:ahLst/>
              <a:cxnLst/>
              <a:rect l="l" t="t" r="r" b="b"/>
              <a:pathLst>
                <a:path w="2853054" h="390525">
                  <a:moveTo>
                    <a:pt x="2787904" y="0"/>
                  </a:moveTo>
                  <a:lnTo>
                    <a:pt x="65024" y="0"/>
                  </a:lnTo>
                  <a:lnTo>
                    <a:pt x="39701" y="5105"/>
                  </a:lnTo>
                  <a:lnTo>
                    <a:pt x="19034" y="19034"/>
                  </a:lnTo>
                  <a:lnTo>
                    <a:pt x="5105" y="39701"/>
                  </a:lnTo>
                  <a:lnTo>
                    <a:pt x="0" y="65024"/>
                  </a:lnTo>
                  <a:lnTo>
                    <a:pt x="0" y="325120"/>
                  </a:lnTo>
                  <a:lnTo>
                    <a:pt x="5105" y="350442"/>
                  </a:lnTo>
                  <a:lnTo>
                    <a:pt x="19034" y="371109"/>
                  </a:lnTo>
                  <a:lnTo>
                    <a:pt x="39701" y="385038"/>
                  </a:lnTo>
                  <a:lnTo>
                    <a:pt x="65024" y="390144"/>
                  </a:lnTo>
                  <a:lnTo>
                    <a:pt x="2787904" y="390144"/>
                  </a:lnTo>
                  <a:lnTo>
                    <a:pt x="2813226" y="385038"/>
                  </a:lnTo>
                  <a:lnTo>
                    <a:pt x="2833893" y="371109"/>
                  </a:lnTo>
                  <a:lnTo>
                    <a:pt x="2847822" y="350442"/>
                  </a:lnTo>
                  <a:lnTo>
                    <a:pt x="2852928" y="325120"/>
                  </a:lnTo>
                  <a:lnTo>
                    <a:pt x="2852928" y="65024"/>
                  </a:lnTo>
                  <a:lnTo>
                    <a:pt x="2847822" y="39701"/>
                  </a:lnTo>
                  <a:lnTo>
                    <a:pt x="2833893" y="19034"/>
                  </a:lnTo>
                  <a:lnTo>
                    <a:pt x="2813226" y="5105"/>
                  </a:lnTo>
                  <a:lnTo>
                    <a:pt x="2787904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5"/>
            <p:cNvSpPr/>
            <p:nvPr/>
          </p:nvSpPr>
          <p:spPr>
            <a:xfrm>
              <a:off x="4243577" y="5008626"/>
              <a:ext cx="2853055" cy="390525"/>
            </a:xfrm>
            <a:custGeom>
              <a:avLst/>
              <a:gdLst/>
              <a:ahLst/>
              <a:cxnLst/>
              <a:rect l="l" t="t" r="r" b="b"/>
              <a:pathLst>
                <a:path w="2853054" h="390525">
                  <a:moveTo>
                    <a:pt x="0" y="65024"/>
                  </a:moveTo>
                  <a:lnTo>
                    <a:pt x="5105" y="39701"/>
                  </a:lnTo>
                  <a:lnTo>
                    <a:pt x="19034" y="19034"/>
                  </a:lnTo>
                  <a:lnTo>
                    <a:pt x="39701" y="5105"/>
                  </a:lnTo>
                  <a:lnTo>
                    <a:pt x="65024" y="0"/>
                  </a:lnTo>
                  <a:lnTo>
                    <a:pt x="2787904" y="0"/>
                  </a:lnTo>
                  <a:lnTo>
                    <a:pt x="2813226" y="5105"/>
                  </a:lnTo>
                  <a:lnTo>
                    <a:pt x="2833893" y="19034"/>
                  </a:lnTo>
                  <a:lnTo>
                    <a:pt x="2847822" y="39701"/>
                  </a:lnTo>
                  <a:lnTo>
                    <a:pt x="2852928" y="65024"/>
                  </a:lnTo>
                  <a:lnTo>
                    <a:pt x="2852928" y="325120"/>
                  </a:lnTo>
                  <a:lnTo>
                    <a:pt x="2847822" y="350442"/>
                  </a:lnTo>
                  <a:lnTo>
                    <a:pt x="2833893" y="371109"/>
                  </a:lnTo>
                  <a:lnTo>
                    <a:pt x="2813226" y="385038"/>
                  </a:lnTo>
                  <a:lnTo>
                    <a:pt x="2787904" y="390144"/>
                  </a:lnTo>
                  <a:lnTo>
                    <a:pt x="65024" y="390144"/>
                  </a:lnTo>
                  <a:lnTo>
                    <a:pt x="39701" y="385038"/>
                  </a:lnTo>
                  <a:lnTo>
                    <a:pt x="19034" y="371109"/>
                  </a:lnTo>
                  <a:lnTo>
                    <a:pt x="5105" y="350442"/>
                  </a:lnTo>
                  <a:lnTo>
                    <a:pt x="0" y="325120"/>
                  </a:lnTo>
                  <a:lnTo>
                    <a:pt x="0" y="65024"/>
                  </a:lnTo>
                  <a:close/>
                </a:path>
              </a:pathLst>
            </a:custGeom>
            <a:ln w="25908">
              <a:solidFill>
                <a:srgbClr val="0E6E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6"/>
            <p:cNvSpPr/>
            <p:nvPr/>
          </p:nvSpPr>
          <p:spPr>
            <a:xfrm>
              <a:off x="4243577" y="5447538"/>
              <a:ext cx="2853055" cy="390525"/>
            </a:xfrm>
            <a:custGeom>
              <a:avLst/>
              <a:gdLst/>
              <a:ahLst/>
              <a:cxnLst/>
              <a:rect l="l" t="t" r="r" b="b"/>
              <a:pathLst>
                <a:path w="2853054" h="390525">
                  <a:moveTo>
                    <a:pt x="2787904" y="0"/>
                  </a:moveTo>
                  <a:lnTo>
                    <a:pt x="65024" y="0"/>
                  </a:lnTo>
                  <a:lnTo>
                    <a:pt x="39701" y="5105"/>
                  </a:lnTo>
                  <a:lnTo>
                    <a:pt x="19034" y="19034"/>
                  </a:lnTo>
                  <a:lnTo>
                    <a:pt x="5105" y="39701"/>
                  </a:lnTo>
                  <a:lnTo>
                    <a:pt x="0" y="65024"/>
                  </a:lnTo>
                  <a:lnTo>
                    <a:pt x="0" y="325120"/>
                  </a:lnTo>
                  <a:lnTo>
                    <a:pt x="5105" y="350431"/>
                  </a:lnTo>
                  <a:lnTo>
                    <a:pt x="19034" y="371100"/>
                  </a:lnTo>
                  <a:lnTo>
                    <a:pt x="39701" y="385034"/>
                  </a:lnTo>
                  <a:lnTo>
                    <a:pt x="65024" y="390144"/>
                  </a:lnTo>
                  <a:lnTo>
                    <a:pt x="2787904" y="390144"/>
                  </a:lnTo>
                  <a:lnTo>
                    <a:pt x="2813226" y="385034"/>
                  </a:lnTo>
                  <a:lnTo>
                    <a:pt x="2833893" y="371100"/>
                  </a:lnTo>
                  <a:lnTo>
                    <a:pt x="2847822" y="350431"/>
                  </a:lnTo>
                  <a:lnTo>
                    <a:pt x="2852928" y="325120"/>
                  </a:lnTo>
                  <a:lnTo>
                    <a:pt x="2852928" y="65024"/>
                  </a:lnTo>
                  <a:lnTo>
                    <a:pt x="2847822" y="39701"/>
                  </a:lnTo>
                  <a:lnTo>
                    <a:pt x="2833893" y="19034"/>
                  </a:lnTo>
                  <a:lnTo>
                    <a:pt x="2813226" y="5105"/>
                  </a:lnTo>
                  <a:lnTo>
                    <a:pt x="2787904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7"/>
            <p:cNvSpPr/>
            <p:nvPr/>
          </p:nvSpPr>
          <p:spPr>
            <a:xfrm>
              <a:off x="4243577" y="5447538"/>
              <a:ext cx="2853055" cy="390525"/>
            </a:xfrm>
            <a:custGeom>
              <a:avLst/>
              <a:gdLst/>
              <a:ahLst/>
              <a:cxnLst/>
              <a:rect l="l" t="t" r="r" b="b"/>
              <a:pathLst>
                <a:path w="2853054" h="390525">
                  <a:moveTo>
                    <a:pt x="0" y="65024"/>
                  </a:moveTo>
                  <a:lnTo>
                    <a:pt x="5105" y="39701"/>
                  </a:lnTo>
                  <a:lnTo>
                    <a:pt x="19034" y="19034"/>
                  </a:lnTo>
                  <a:lnTo>
                    <a:pt x="39701" y="5105"/>
                  </a:lnTo>
                  <a:lnTo>
                    <a:pt x="65024" y="0"/>
                  </a:lnTo>
                  <a:lnTo>
                    <a:pt x="2787904" y="0"/>
                  </a:lnTo>
                  <a:lnTo>
                    <a:pt x="2813226" y="5105"/>
                  </a:lnTo>
                  <a:lnTo>
                    <a:pt x="2833893" y="19034"/>
                  </a:lnTo>
                  <a:lnTo>
                    <a:pt x="2847822" y="39701"/>
                  </a:lnTo>
                  <a:lnTo>
                    <a:pt x="2852928" y="65024"/>
                  </a:lnTo>
                  <a:lnTo>
                    <a:pt x="2852928" y="325120"/>
                  </a:lnTo>
                  <a:lnTo>
                    <a:pt x="2847822" y="350431"/>
                  </a:lnTo>
                  <a:lnTo>
                    <a:pt x="2833893" y="371100"/>
                  </a:lnTo>
                  <a:lnTo>
                    <a:pt x="2813226" y="385034"/>
                  </a:lnTo>
                  <a:lnTo>
                    <a:pt x="2787904" y="390144"/>
                  </a:lnTo>
                  <a:lnTo>
                    <a:pt x="65024" y="390144"/>
                  </a:lnTo>
                  <a:lnTo>
                    <a:pt x="39701" y="385034"/>
                  </a:lnTo>
                  <a:lnTo>
                    <a:pt x="19034" y="371100"/>
                  </a:lnTo>
                  <a:lnTo>
                    <a:pt x="5105" y="350431"/>
                  </a:lnTo>
                  <a:lnTo>
                    <a:pt x="0" y="325120"/>
                  </a:lnTo>
                  <a:lnTo>
                    <a:pt x="0" y="65024"/>
                  </a:lnTo>
                  <a:close/>
                </a:path>
              </a:pathLst>
            </a:custGeom>
            <a:ln w="25908">
              <a:solidFill>
                <a:srgbClr val="0E6E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28"/>
          <p:cNvSpPr txBox="1"/>
          <p:nvPr/>
        </p:nvSpPr>
        <p:spPr>
          <a:xfrm>
            <a:off x="4402328" y="2240127"/>
            <a:ext cx="2534920" cy="3536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23900" marR="713740" indent="-2540" algn="ctr">
              <a:lnSpc>
                <a:spcPct val="144000"/>
              </a:lnSpc>
              <a:spcBef>
                <a:spcPts val="100"/>
              </a:spcBef>
            </a:pPr>
            <a:r>
              <a:rPr sz="2000" spc="35" dirty="0">
                <a:latin typeface="Times New Roman"/>
                <a:cs typeface="Times New Roman"/>
              </a:rPr>
              <a:t>Bones  </a:t>
            </a:r>
            <a:r>
              <a:rPr sz="2000" spc="40" dirty="0">
                <a:latin typeface="Times New Roman"/>
                <a:cs typeface="Times New Roman"/>
              </a:rPr>
              <a:t>Cartila</a:t>
            </a:r>
            <a:r>
              <a:rPr sz="2000" spc="10" dirty="0">
                <a:latin typeface="Times New Roman"/>
                <a:cs typeface="Times New Roman"/>
              </a:rPr>
              <a:t>g</a:t>
            </a:r>
            <a:r>
              <a:rPr sz="2000" spc="50" dirty="0">
                <a:latin typeface="Times New Roman"/>
                <a:cs typeface="Times New Roman"/>
              </a:rPr>
              <a:t>es</a:t>
            </a:r>
            <a:endParaRPr sz="2000">
              <a:latin typeface="Times New Roman"/>
              <a:cs typeface="Times New Roman"/>
            </a:endParaRPr>
          </a:p>
          <a:p>
            <a:pPr marL="12700" marR="5080" indent="1270" algn="ctr">
              <a:lnSpc>
                <a:spcPct val="144000"/>
              </a:lnSpc>
            </a:pPr>
            <a:r>
              <a:rPr sz="2000" spc="60" dirty="0">
                <a:latin typeface="Times New Roman"/>
                <a:cs typeface="Times New Roman"/>
              </a:rPr>
              <a:t>Mucous </a:t>
            </a:r>
            <a:r>
              <a:rPr sz="2000" spc="110" dirty="0">
                <a:latin typeface="Times New Roman"/>
                <a:cs typeface="Times New Roman"/>
              </a:rPr>
              <a:t>membrane  </a:t>
            </a:r>
            <a:r>
              <a:rPr sz="2000" spc="35" dirty="0">
                <a:latin typeface="Times New Roman"/>
                <a:cs typeface="Times New Roman"/>
              </a:rPr>
              <a:t>Elastic </a:t>
            </a:r>
            <a:r>
              <a:rPr sz="2000" spc="-200" dirty="0">
                <a:latin typeface="Times New Roman"/>
                <a:cs typeface="Times New Roman"/>
              </a:rPr>
              <a:t>&amp; </a:t>
            </a:r>
            <a:r>
              <a:rPr sz="2000" spc="50" dirty="0">
                <a:latin typeface="Times New Roman"/>
                <a:cs typeface="Times New Roman"/>
              </a:rPr>
              <a:t>cellular</a:t>
            </a:r>
            <a:r>
              <a:rPr sz="2000" spc="-110" dirty="0">
                <a:latin typeface="Times New Roman"/>
                <a:cs typeface="Times New Roman"/>
              </a:rPr>
              <a:t> </a:t>
            </a:r>
            <a:r>
              <a:rPr sz="2000" spc="65" dirty="0">
                <a:latin typeface="Times New Roman"/>
                <a:cs typeface="Times New Roman"/>
              </a:rPr>
              <a:t>tissue  </a:t>
            </a:r>
            <a:r>
              <a:rPr sz="2000" spc="40" dirty="0">
                <a:latin typeface="Times New Roman"/>
                <a:cs typeface="Times New Roman"/>
              </a:rPr>
              <a:t>Nerves</a:t>
            </a:r>
            <a:endParaRPr sz="2000">
              <a:latin typeface="Times New Roman"/>
              <a:cs typeface="Times New Roman"/>
            </a:endParaRPr>
          </a:p>
          <a:p>
            <a:pPr marL="384175" marR="375920" indent="-2540" algn="ctr">
              <a:lnSpc>
                <a:spcPct val="144000"/>
              </a:lnSpc>
            </a:pPr>
            <a:r>
              <a:rPr sz="2000" spc="60" dirty="0">
                <a:latin typeface="Times New Roman"/>
                <a:cs typeface="Times New Roman"/>
              </a:rPr>
              <a:t>Glands  </a:t>
            </a:r>
            <a:r>
              <a:rPr sz="2000" spc="55" dirty="0">
                <a:latin typeface="Times New Roman"/>
                <a:cs typeface="Times New Roman"/>
              </a:rPr>
              <a:t>Lachrymal </a:t>
            </a:r>
            <a:r>
              <a:rPr sz="2000" spc="110" dirty="0">
                <a:latin typeface="Times New Roman"/>
                <a:cs typeface="Times New Roman"/>
              </a:rPr>
              <a:t>duct  </a:t>
            </a:r>
            <a:r>
              <a:rPr sz="2000" spc="70" dirty="0">
                <a:latin typeface="Times New Roman"/>
                <a:cs typeface="Times New Roman"/>
              </a:rPr>
              <a:t>Eustachian</a:t>
            </a:r>
            <a:r>
              <a:rPr sz="2000" spc="-130" dirty="0">
                <a:latin typeface="Times New Roman"/>
                <a:cs typeface="Times New Roman"/>
              </a:rPr>
              <a:t> </a:t>
            </a:r>
            <a:r>
              <a:rPr sz="2000" spc="114" dirty="0">
                <a:latin typeface="Times New Roman"/>
                <a:cs typeface="Times New Roman"/>
              </a:rPr>
              <a:t>tube</a:t>
            </a:r>
            <a:endParaRPr sz="2000">
              <a:latin typeface="Times New Roman"/>
              <a:cs typeface="Times New Roman"/>
            </a:endParaRPr>
          </a:p>
        </p:txBody>
      </p:sp>
      <p:grpSp>
        <p:nvGrpSpPr>
          <p:cNvPr id="31" name="object 29"/>
          <p:cNvGrpSpPr/>
          <p:nvPr/>
        </p:nvGrpSpPr>
        <p:grpSpPr>
          <a:xfrm>
            <a:off x="214884" y="1857755"/>
            <a:ext cx="4110354" cy="3133725"/>
            <a:chOff x="214884" y="1857755"/>
            <a:chExt cx="4110354" cy="3133725"/>
          </a:xfrm>
        </p:grpSpPr>
        <p:sp>
          <p:nvSpPr>
            <p:cNvPr id="32" name="object 30"/>
            <p:cNvSpPr/>
            <p:nvPr/>
          </p:nvSpPr>
          <p:spPr>
            <a:xfrm>
              <a:off x="214884" y="1857755"/>
              <a:ext cx="1612392" cy="1356360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1"/>
            <p:cNvSpPr/>
            <p:nvPr/>
          </p:nvSpPr>
          <p:spPr>
            <a:xfrm>
              <a:off x="1857756" y="1857755"/>
              <a:ext cx="2142744" cy="1597152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2"/>
            <p:cNvSpPr/>
            <p:nvPr/>
          </p:nvSpPr>
          <p:spPr>
            <a:xfrm>
              <a:off x="214884" y="3214116"/>
              <a:ext cx="1714500" cy="1776983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3"/>
            <p:cNvSpPr/>
            <p:nvPr/>
          </p:nvSpPr>
          <p:spPr>
            <a:xfrm>
              <a:off x="1857756" y="3500627"/>
              <a:ext cx="2467356" cy="1350264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Rectangle 35"/>
          <p:cNvSpPr/>
          <p:nvPr/>
        </p:nvSpPr>
        <p:spPr>
          <a:xfrm>
            <a:off x="516116" y="882035"/>
            <a:ext cx="69687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/>
                <a:cs typeface="Times New Roman"/>
              </a:rPr>
              <a:t>SPHERE OF ACTION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407481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PATHOGENESIS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Pus-forming </a:t>
            </a:r>
            <a:r>
              <a:rPr lang="en-US" dirty="0"/>
              <a:t>remedy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 smtClean="0"/>
              <a:t> </a:t>
            </a:r>
            <a:r>
              <a:rPr lang="en-US" dirty="0"/>
              <a:t>Should not be give to patient whom </a:t>
            </a:r>
            <a:r>
              <a:rPr lang="en-US" dirty="0" smtClean="0"/>
              <a:t> there </a:t>
            </a:r>
            <a:r>
              <a:rPr lang="en-US" dirty="0"/>
              <a:t>is a deposit of tubercular focus in </a:t>
            </a:r>
            <a:r>
              <a:rPr lang="en-US" dirty="0" smtClean="0"/>
              <a:t>lungs</a:t>
            </a:r>
            <a:r>
              <a:rPr lang="en-US" dirty="0"/>
              <a:t>.</a:t>
            </a:r>
          </a:p>
        </p:txBody>
      </p:sp>
      <p:sp>
        <p:nvSpPr>
          <p:cNvPr id="4" name="object 10"/>
          <p:cNvSpPr/>
          <p:nvPr/>
        </p:nvSpPr>
        <p:spPr>
          <a:xfrm>
            <a:off x="5215128" y="928116"/>
            <a:ext cx="3713987" cy="2286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11"/>
          <p:cNvSpPr/>
          <p:nvPr/>
        </p:nvSpPr>
        <p:spPr>
          <a:xfrm>
            <a:off x="3713988" y="4428743"/>
            <a:ext cx="5430011" cy="24292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859332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Inflammation </a:t>
            </a:r>
            <a:r>
              <a:rPr lang="en-US" dirty="0"/>
              <a:t>and suppuration of tissues.</a:t>
            </a:r>
          </a:p>
          <a:p>
            <a:r>
              <a:rPr lang="en-US" dirty="0" smtClean="0"/>
              <a:t>Every </a:t>
            </a:r>
            <a:r>
              <a:rPr lang="en-US" dirty="0"/>
              <a:t>little injury suppurates.</a:t>
            </a:r>
          </a:p>
        </p:txBody>
      </p:sp>
      <p:sp>
        <p:nvSpPr>
          <p:cNvPr id="4" name="object 10"/>
          <p:cNvSpPr/>
          <p:nvPr/>
        </p:nvSpPr>
        <p:spPr>
          <a:xfrm>
            <a:off x="1066800" y="3048000"/>
            <a:ext cx="6858000" cy="3657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290105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CLINICALS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Abscess.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Acne.</a:t>
            </a:r>
            <a:endParaRPr lang="en-US" dirty="0"/>
          </a:p>
        </p:txBody>
      </p:sp>
      <p:sp>
        <p:nvSpPr>
          <p:cNvPr id="4" name="object 10"/>
          <p:cNvSpPr/>
          <p:nvPr/>
        </p:nvSpPr>
        <p:spPr>
          <a:xfrm>
            <a:off x="3983182" y="1524000"/>
            <a:ext cx="2511551" cy="22143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11"/>
          <p:cNvSpPr/>
          <p:nvPr/>
        </p:nvSpPr>
        <p:spPr>
          <a:xfrm>
            <a:off x="3911554" y="3881627"/>
            <a:ext cx="2857500" cy="278587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935351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0"/>
          <p:cNvSpPr/>
          <p:nvPr/>
        </p:nvSpPr>
        <p:spPr>
          <a:xfrm>
            <a:off x="3985260" y="3924301"/>
            <a:ext cx="3858767" cy="22981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11"/>
          <p:cNvSpPr/>
          <p:nvPr/>
        </p:nvSpPr>
        <p:spPr>
          <a:xfrm>
            <a:off x="4343400" y="1066800"/>
            <a:ext cx="3409188" cy="19278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533400" y="1295400"/>
            <a:ext cx="28076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Glandular </a:t>
            </a:r>
            <a:r>
              <a:rPr lang="en-US" sz="2400" dirty="0"/>
              <a:t>swelling.</a:t>
            </a:r>
          </a:p>
        </p:txBody>
      </p:sp>
      <p:sp>
        <p:nvSpPr>
          <p:cNvPr id="5" name="Rectangle 4"/>
          <p:cNvSpPr/>
          <p:nvPr/>
        </p:nvSpPr>
        <p:spPr>
          <a:xfrm>
            <a:off x="544328" y="4794120"/>
            <a:ext cx="17057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Boils.</a:t>
            </a:r>
          </a:p>
        </p:txBody>
      </p:sp>
    </p:spTree>
    <p:extLst>
      <p:ext uri="{BB962C8B-B14F-4D97-AF65-F5344CB8AC3E}">
        <p14:creationId xmlns:p14="http://schemas.microsoft.com/office/powerpoint/2010/main" val="29489747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78</TotalTime>
  <Words>1082</Words>
  <Application>Microsoft Office PowerPoint</Application>
  <PresentationFormat>On-screen Show (4:3)</PresentationFormat>
  <Paragraphs>225</Paragraphs>
  <Slides>43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0" baseType="lpstr">
      <vt:lpstr>Arial</vt:lpstr>
      <vt:lpstr>Calibri</vt:lpstr>
      <vt:lpstr>Constantia</vt:lpstr>
      <vt:lpstr>Times New Roman</vt:lpstr>
      <vt:lpstr>Wingdings</vt:lpstr>
      <vt:lpstr>Wingdings 2</vt:lpstr>
      <vt:lpstr>Flow</vt:lpstr>
      <vt:lpstr>By Arslan Mustafa</vt:lpstr>
      <vt:lpstr>SILICEA TERRA</vt:lpstr>
      <vt:lpstr>SILICEA TERRA</vt:lpstr>
      <vt:lpstr>INTRODUCTION</vt:lpstr>
      <vt:lpstr>PowerPoint Presentation</vt:lpstr>
      <vt:lpstr>PATHOGENESIS</vt:lpstr>
      <vt:lpstr>PowerPoint Presentation</vt:lpstr>
      <vt:lpstr>CLINICALS</vt:lpstr>
      <vt:lpstr>PowerPoint Presentation</vt:lpstr>
      <vt:lpstr>PowerPoint Presentation</vt:lpstr>
      <vt:lpstr>PowerPoint Presentation</vt:lpstr>
      <vt:lpstr>PowerPoint Presentation</vt:lpstr>
      <vt:lpstr>CONSTITUTION</vt:lpstr>
      <vt:lpstr>Temperament:</vt:lpstr>
      <vt:lpstr>CHARACTERISTIC SYMPTOMS</vt:lpstr>
      <vt:lpstr>3. Every little injury suppurates. (Merc. Sol,  Hepar)</vt:lpstr>
      <vt:lpstr>PowerPoint Presentation</vt:lpstr>
      <vt:lpstr>PowerPoint Presentation</vt:lpstr>
      <vt:lpstr>9. Very sensitive to all impression especially  Noise and Anxiousness.</vt:lpstr>
      <vt:lpstr>PowerPoint Presentation</vt:lpstr>
      <vt:lpstr>PowerPoint Presentation</vt:lpstr>
      <vt:lpstr>MENTALS</vt:lpstr>
      <vt:lpstr>PowerPoint Presentation</vt:lpstr>
      <vt:lpstr>PowerPoint Presentation</vt:lpstr>
      <vt:lpstr>FEARS THAT HE COULD MAKE FAILURE OF IT,  YET HE DOES WELL.</vt:lpstr>
      <vt:lpstr>PARTICULARS</vt:lpstr>
      <vt:lpstr>Eyes:</vt:lpstr>
      <vt:lpstr>Nose:</vt:lpstr>
      <vt:lpstr>Face:</vt:lpstr>
      <vt:lpstr>Mouth:</vt:lpstr>
      <vt:lpstr>Stomach:</vt:lpstr>
      <vt:lpstr>Abdomen:</vt:lpstr>
      <vt:lpstr>Rectum:</vt:lpstr>
      <vt:lpstr>Urinary:</vt:lpstr>
      <vt:lpstr>Male :</vt:lpstr>
      <vt:lpstr>Female:</vt:lpstr>
      <vt:lpstr>Sleep:</vt:lpstr>
      <vt:lpstr>Extremities:</vt:lpstr>
      <vt:lpstr>Skin:</vt:lpstr>
      <vt:lpstr>SILICEA BABY.</vt:lpstr>
      <vt:lpstr>MENTALS:</vt:lpstr>
      <vt:lpstr>General modalities:</vt:lpstr>
      <vt:lpstr>Relations: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Assignment</dc:title>
  <dc:creator>Bhutta Computers</dc:creator>
  <cp:lastModifiedBy>MALIK YOUNAS IMRAN</cp:lastModifiedBy>
  <cp:revision>30</cp:revision>
  <dcterms:created xsi:type="dcterms:W3CDTF">2006-08-16T00:00:00Z</dcterms:created>
  <dcterms:modified xsi:type="dcterms:W3CDTF">2020-03-31T06:18:48Z</dcterms:modified>
</cp:coreProperties>
</file>